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 varScale="1">
        <p:scale>
          <a:sx n="109" d="100"/>
          <a:sy n="109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02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EEDC6-73DD-4338-ACF6-F318077CF31C}" type="doc">
      <dgm:prSet loTypeId="urn:microsoft.com/office/officeart/2005/8/layout/orgChart1" loCatId="hierarchy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A1CBDD21-0A1F-4D77-970D-C4D4210848A9}">
      <dgm:prSet phldrT="[Tes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it-IT" sz="1200" dirty="0" smtClean="0"/>
            <a:t>DIRETTORE</a:t>
          </a:r>
          <a:r>
            <a:rPr lang="it-IT" sz="1500" dirty="0" smtClean="0"/>
            <a:t> </a:t>
          </a:r>
          <a:r>
            <a:rPr lang="it-IT" sz="1200" dirty="0" smtClean="0"/>
            <a:t>GENERALE</a:t>
          </a:r>
          <a:endParaRPr lang="it-IT" sz="1500" dirty="0"/>
        </a:p>
      </dgm:t>
    </dgm:pt>
    <dgm:pt modelId="{5AA8F9B6-C7FF-476F-8D2C-F3607DAC8EA0}" type="parTrans" cxnId="{3CA36536-3F88-4310-913E-E7E5A65B2859}">
      <dgm:prSet/>
      <dgm:spPr/>
      <dgm:t>
        <a:bodyPr/>
        <a:lstStyle/>
        <a:p>
          <a:pPr algn="ctr"/>
          <a:endParaRPr lang="it-IT"/>
        </a:p>
      </dgm:t>
    </dgm:pt>
    <dgm:pt modelId="{C1F765F8-58C5-443D-AE26-2C267EF36066}" type="sibTrans" cxnId="{3CA36536-3F88-4310-913E-E7E5A65B2859}">
      <dgm:prSet/>
      <dgm:spPr/>
      <dgm:t>
        <a:bodyPr/>
        <a:lstStyle/>
        <a:p>
          <a:pPr algn="ctr"/>
          <a:endParaRPr lang="it-IT"/>
        </a:p>
      </dgm:t>
    </dgm:pt>
    <dgm:pt modelId="{1F3DFAFD-C24A-47EA-A5EA-07178E6A0AE4}">
      <dgm:prSet phldrT="[Testo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800" dirty="0"/>
            <a:t>DIRETTORE</a:t>
          </a:r>
          <a:r>
            <a:rPr lang="it-IT" sz="600" dirty="0"/>
            <a:t> </a:t>
          </a:r>
          <a:r>
            <a:rPr lang="it-IT" sz="800" dirty="0"/>
            <a:t>SANITARIO</a:t>
          </a:r>
          <a:endParaRPr lang="it-IT" sz="600" dirty="0"/>
        </a:p>
      </dgm:t>
    </dgm:pt>
    <dgm:pt modelId="{756A82B2-F5A4-4525-A344-985EDF8DF2F1}" type="parTrans" cxnId="{C9D90BF5-CC69-463F-A06A-2C5F54B8F529}">
      <dgm:prSet/>
      <dgm:spPr/>
      <dgm:t>
        <a:bodyPr/>
        <a:lstStyle/>
        <a:p>
          <a:pPr algn="ctr"/>
          <a:endParaRPr lang="it-IT"/>
        </a:p>
      </dgm:t>
    </dgm:pt>
    <dgm:pt modelId="{D04A369E-8EC2-444F-BAF7-488156C823E7}" type="sibTrans" cxnId="{C9D90BF5-CC69-463F-A06A-2C5F54B8F529}">
      <dgm:prSet/>
      <dgm:spPr/>
      <dgm:t>
        <a:bodyPr/>
        <a:lstStyle/>
        <a:p>
          <a:pPr algn="ctr"/>
          <a:endParaRPr lang="it-IT"/>
        </a:p>
      </dgm:t>
    </dgm:pt>
    <dgm:pt modelId="{029F6328-DDAA-437B-96BE-E6ACBF157421}">
      <dgm:prSet phldrT="[Testo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800" dirty="0"/>
            <a:t>DIRETTORE AMMINISTRATIVO</a:t>
          </a:r>
        </a:p>
      </dgm:t>
    </dgm:pt>
    <dgm:pt modelId="{C14FD60D-232F-4994-BD67-A63A4A31A2DE}" type="parTrans" cxnId="{C141C000-B213-4227-8ADE-C4991DF3D81A}">
      <dgm:prSet/>
      <dgm:spPr/>
      <dgm:t>
        <a:bodyPr/>
        <a:lstStyle/>
        <a:p>
          <a:pPr algn="ctr"/>
          <a:endParaRPr lang="it-IT"/>
        </a:p>
      </dgm:t>
    </dgm:pt>
    <dgm:pt modelId="{7841E4EA-9C89-48D3-B280-ED7981ACDE94}" type="sibTrans" cxnId="{C141C000-B213-4227-8ADE-C4991DF3D81A}">
      <dgm:prSet/>
      <dgm:spPr/>
      <dgm:t>
        <a:bodyPr/>
        <a:lstStyle/>
        <a:p>
          <a:pPr algn="ctr"/>
          <a:endParaRPr lang="it-IT"/>
        </a:p>
      </dgm:t>
    </dgm:pt>
    <dgm:pt modelId="{39D72180-4233-432E-93EC-EFD3C184981F}">
      <dgm:prSet phldrT="[Testo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800" dirty="0" smtClean="0"/>
            <a:t>DIRETTORE SERVIZI SOCIO-SANITARI</a:t>
          </a:r>
          <a:endParaRPr lang="it-IT" sz="800" dirty="0"/>
        </a:p>
      </dgm:t>
    </dgm:pt>
    <dgm:pt modelId="{647EF477-8310-405A-9C2A-1B428167E1FC}" type="parTrans" cxnId="{83EDAE72-3059-4DDE-80AF-12C4F043D939}">
      <dgm:prSet/>
      <dgm:spPr/>
      <dgm:t>
        <a:bodyPr/>
        <a:lstStyle/>
        <a:p>
          <a:endParaRPr lang="it-IT"/>
        </a:p>
      </dgm:t>
    </dgm:pt>
    <dgm:pt modelId="{312FA14A-9B66-4F17-8636-B0DFFB331FF5}" type="sibTrans" cxnId="{83EDAE72-3059-4DDE-80AF-12C4F043D939}">
      <dgm:prSet/>
      <dgm:spPr/>
      <dgm:t>
        <a:bodyPr/>
        <a:lstStyle/>
        <a:p>
          <a:endParaRPr lang="it-IT"/>
        </a:p>
      </dgm:t>
    </dgm:pt>
    <dgm:pt modelId="{CE412957-5937-4314-8172-FA92DAA9C0E9}" type="pres">
      <dgm:prSet presAssocID="{401EEDC6-73DD-4338-ACF6-F318077CF3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77AA7815-BA55-42BE-89B0-61B0EE7BCE44}" type="pres">
      <dgm:prSet presAssocID="{A1CBDD21-0A1F-4D77-970D-C4D4210848A9}" presName="hierRoot1" presStyleCnt="0">
        <dgm:presLayoutVars>
          <dgm:hierBranch val="init"/>
        </dgm:presLayoutVars>
      </dgm:prSet>
      <dgm:spPr/>
    </dgm:pt>
    <dgm:pt modelId="{D3C4A808-87A8-4040-BF1A-29C198EB3711}" type="pres">
      <dgm:prSet presAssocID="{A1CBDD21-0A1F-4D77-970D-C4D4210848A9}" presName="rootComposite1" presStyleCnt="0"/>
      <dgm:spPr/>
    </dgm:pt>
    <dgm:pt modelId="{A588E4BE-04E4-4936-AEA1-2B4D69A51C86}" type="pres">
      <dgm:prSet presAssocID="{A1CBDD21-0A1F-4D77-970D-C4D4210848A9}" presName="rootText1" presStyleLbl="node0" presStyleIdx="0" presStyleCnt="1" custScaleX="351209" custScaleY="198599" custLinFactNeighborX="6851" custLinFactNeighborY="-9956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71196E7-6A69-4D1B-A995-5C997BBF530E}" type="pres">
      <dgm:prSet presAssocID="{A1CBDD21-0A1F-4D77-970D-C4D4210848A9}" presName="rootConnector1" presStyleLbl="node1" presStyleIdx="0" presStyleCnt="0"/>
      <dgm:spPr/>
      <dgm:t>
        <a:bodyPr/>
        <a:lstStyle/>
        <a:p>
          <a:endParaRPr lang="it-IT"/>
        </a:p>
      </dgm:t>
    </dgm:pt>
    <dgm:pt modelId="{55121734-3714-44B6-AE99-B201B2E6F28D}" type="pres">
      <dgm:prSet presAssocID="{A1CBDD21-0A1F-4D77-970D-C4D4210848A9}" presName="hierChild2" presStyleCnt="0"/>
      <dgm:spPr/>
    </dgm:pt>
    <dgm:pt modelId="{2CC9BD14-2047-4FEB-908D-B56C91EBDE87}" type="pres">
      <dgm:prSet presAssocID="{756A82B2-F5A4-4525-A344-985EDF8DF2F1}" presName="Name37" presStyleLbl="parChTrans1D2" presStyleIdx="0" presStyleCnt="3"/>
      <dgm:spPr/>
      <dgm:t>
        <a:bodyPr/>
        <a:lstStyle/>
        <a:p>
          <a:endParaRPr lang="it-IT"/>
        </a:p>
      </dgm:t>
    </dgm:pt>
    <dgm:pt modelId="{4EA0B495-56CD-4689-B0F4-6FA4CB07CBF1}" type="pres">
      <dgm:prSet presAssocID="{1F3DFAFD-C24A-47EA-A5EA-07178E6A0AE4}" presName="hierRoot2" presStyleCnt="0">
        <dgm:presLayoutVars>
          <dgm:hierBranch val="init"/>
        </dgm:presLayoutVars>
      </dgm:prSet>
      <dgm:spPr/>
    </dgm:pt>
    <dgm:pt modelId="{E1631CD3-9300-480C-8175-C0942A7639F7}" type="pres">
      <dgm:prSet presAssocID="{1F3DFAFD-C24A-47EA-A5EA-07178E6A0AE4}" presName="rootComposite" presStyleCnt="0"/>
      <dgm:spPr/>
    </dgm:pt>
    <dgm:pt modelId="{9749A2E0-2E59-4EB1-824D-3618A1EDA3FD}" type="pres">
      <dgm:prSet presAssocID="{1F3DFAFD-C24A-47EA-A5EA-07178E6A0AE4}" presName="rootText" presStyleLbl="node2" presStyleIdx="0" presStyleCnt="3" custScaleX="238836" custScaleY="23306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643ABC1-08C2-4DA1-B024-2BF9B0E42EA0}" type="pres">
      <dgm:prSet presAssocID="{1F3DFAFD-C24A-47EA-A5EA-07178E6A0AE4}" presName="rootConnector" presStyleLbl="node2" presStyleIdx="0" presStyleCnt="3"/>
      <dgm:spPr/>
      <dgm:t>
        <a:bodyPr/>
        <a:lstStyle/>
        <a:p>
          <a:endParaRPr lang="it-IT"/>
        </a:p>
      </dgm:t>
    </dgm:pt>
    <dgm:pt modelId="{F7DD8002-A364-422C-AD89-9BA18EAAC208}" type="pres">
      <dgm:prSet presAssocID="{1F3DFAFD-C24A-47EA-A5EA-07178E6A0AE4}" presName="hierChild4" presStyleCnt="0"/>
      <dgm:spPr/>
    </dgm:pt>
    <dgm:pt modelId="{26694C44-3946-49BE-8F8E-9E7511B74ADF}" type="pres">
      <dgm:prSet presAssocID="{1F3DFAFD-C24A-47EA-A5EA-07178E6A0AE4}" presName="hierChild5" presStyleCnt="0"/>
      <dgm:spPr/>
    </dgm:pt>
    <dgm:pt modelId="{324873D7-0936-4D5B-A42E-352CD7805679}" type="pres">
      <dgm:prSet presAssocID="{C14FD60D-232F-4994-BD67-A63A4A31A2DE}" presName="Name37" presStyleLbl="parChTrans1D2" presStyleIdx="1" presStyleCnt="3"/>
      <dgm:spPr/>
      <dgm:t>
        <a:bodyPr/>
        <a:lstStyle/>
        <a:p>
          <a:endParaRPr lang="it-IT"/>
        </a:p>
      </dgm:t>
    </dgm:pt>
    <dgm:pt modelId="{AE54389A-DA5F-405A-A7EF-4DEB61C339AD}" type="pres">
      <dgm:prSet presAssocID="{029F6328-DDAA-437B-96BE-E6ACBF157421}" presName="hierRoot2" presStyleCnt="0">
        <dgm:presLayoutVars>
          <dgm:hierBranch val="l"/>
        </dgm:presLayoutVars>
      </dgm:prSet>
      <dgm:spPr/>
    </dgm:pt>
    <dgm:pt modelId="{2DAA71EB-75AA-4A42-90FE-52E5B048AC88}" type="pres">
      <dgm:prSet presAssocID="{029F6328-DDAA-437B-96BE-E6ACBF157421}" presName="rootComposite" presStyleCnt="0"/>
      <dgm:spPr/>
    </dgm:pt>
    <dgm:pt modelId="{4E21A414-9347-4150-AC9C-DE612E02D590}" type="pres">
      <dgm:prSet presAssocID="{029F6328-DDAA-437B-96BE-E6ACBF157421}" presName="rootText" presStyleLbl="node2" presStyleIdx="1" presStyleCnt="3" custScaleX="275660" custScaleY="22758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E7C532F-F76A-4C70-BC36-E3A38F2C6FB8}" type="pres">
      <dgm:prSet presAssocID="{029F6328-DDAA-437B-96BE-E6ACBF157421}" presName="rootConnector" presStyleLbl="node2" presStyleIdx="1" presStyleCnt="3"/>
      <dgm:spPr/>
      <dgm:t>
        <a:bodyPr/>
        <a:lstStyle/>
        <a:p>
          <a:endParaRPr lang="it-IT"/>
        </a:p>
      </dgm:t>
    </dgm:pt>
    <dgm:pt modelId="{21AFFCF5-F89A-40C1-A89E-A5B41C1566F4}" type="pres">
      <dgm:prSet presAssocID="{029F6328-DDAA-437B-96BE-E6ACBF157421}" presName="hierChild4" presStyleCnt="0"/>
      <dgm:spPr/>
    </dgm:pt>
    <dgm:pt modelId="{A5EDE4FF-3A80-4259-BCBB-E2122A26CCFB}" type="pres">
      <dgm:prSet presAssocID="{029F6328-DDAA-437B-96BE-E6ACBF157421}" presName="hierChild5" presStyleCnt="0"/>
      <dgm:spPr/>
    </dgm:pt>
    <dgm:pt modelId="{0D534FBB-FD68-45C8-9B7E-2BBB4DE65E77}" type="pres">
      <dgm:prSet presAssocID="{647EF477-8310-405A-9C2A-1B428167E1FC}" presName="Name37" presStyleLbl="parChTrans1D2" presStyleIdx="2" presStyleCnt="3"/>
      <dgm:spPr/>
      <dgm:t>
        <a:bodyPr/>
        <a:lstStyle/>
        <a:p>
          <a:endParaRPr lang="it-IT"/>
        </a:p>
      </dgm:t>
    </dgm:pt>
    <dgm:pt modelId="{31DC97C0-D4CF-48B5-9922-9D24B64CF488}" type="pres">
      <dgm:prSet presAssocID="{39D72180-4233-432E-93EC-EFD3C184981F}" presName="hierRoot2" presStyleCnt="0">
        <dgm:presLayoutVars>
          <dgm:hierBranch val="init"/>
        </dgm:presLayoutVars>
      </dgm:prSet>
      <dgm:spPr/>
    </dgm:pt>
    <dgm:pt modelId="{C9F6F390-CD56-40DA-8F52-F0088B298745}" type="pres">
      <dgm:prSet presAssocID="{39D72180-4233-432E-93EC-EFD3C184981F}" presName="rootComposite" presStyleCnt="0"/>
      <dgm:spPr/>
    </dgm:pt>
    <dgm:pt modelId="{424E87F3-89A8-4BF4-B12D-57402DD16B4B}" type="pres">
      <dgm:prSet presAssocID="{39D72180-4233-432E-93EC-EFD3C184981F}" presName="rootText" presStyleLbl="node2" presStyleIdx="2" presStyleCnt="3" custScaleX="242628" custScaleY="22758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8D78C9C-32A3-4F07-9616-59C0249D733F}" type="pres">
      <dgm:prSet presAssocID="{39D72180-4233-432E-93EC-EFD3C184981F}" presName="rootConnector" presStyleLbl="node2" presStyleIdx="2" presStyleCnt="3"/>
      <dgm:spPr/>
      <dgm:t>
        <a:bodyPr/>
        <a:lstStyle/>
        <a:p>
          <a:endParaRPr lang="it-IT"/>
        </a:p>
      </dgm:t>
    </dgm:pt>
    <dgm:pt modelId="{C8A9133D-D041-4D45-A4F4-AE10A4DE4E59}" type="pres">
      <dgm:prSet presAssocID="{39D72180-4233-432E-93EC-EFD3C184981F}" presName="hierChild4" presStyleCnt="0"/>
      <dgm:spPr/>
    </dgm:pt>
    <dgm:pt modelId="{150F92B2-3C1E-4F6B-8E0F-9FE524781F1F}" type="pres">
      <dgm:prSet presAssocID="{39D72180-4233-432E-93EC-EFD3C184981F}" presName="hierChild5" presStyleCnt="0"/>
      <dgm:spPr/>
    </dgm:pt>
    <dgm:pt modelId="{A8FE6198-57AA-4275-ADAF-909B47386787}" type="pres">
      <dgm:prSet presAssocID="{A1CBDD21-0A1F-4D77-970D-C4D4210848A9}" presName="hierChild3" presStyleCnt="0"/>
      <dgm:spPr/>
    </dgm:pt>
  </dgm:ptLst>
  <dgm:cxnLst>
    <dgm:cxn modelId="{83EDAE72-3059-4DDE-80AF-12C4F043D939}" srcId="{A1CBDD21-0A1F-4D77-970D-C4D4210848A9}" destId="{39D72180-4233-432E-93EC-EFD3C184981F}" srcOrd="2" destOrd="0" parTransId="{647EF477-8310-405A-9C2A-1B428167E1FC}" sibTransId="{312FA14A-9B66-4F17-8636-B0DFFB331FF5}"/>
    <dgm:cxn modelId="{132DE732-613D-4CA9-A686-8334B5ED3183}" type="presOf" srcId="{401EEDC6-73DD-4338-ACF6-F318077CF31C}" destId="{CE412957-5937-4314-8172-FA92DAA9C0E9}" srcOrd="0" destOrd="0" presId="urn:microsoft.com/office/officeart/2005/8/layout/orgChart1"/>
    <dgm:cxn modelId="{B076589F-20D6-4B31-90CD-5B68341C2740}" type="presOf" srcId="{A1CBDD21-0A1F-4D77-970D-C4D4210848A9}" destId="{A588E4BE-04E4-4936-AEA1-2B4D69A51C86}" srcOrd="0" destOrd="0" presId="urn:microsoft.com/office/officeart/2005/8/layout/orgChart1"/>
    <dgm:cxn modelId="{90A9644C-2006-4F58-9978-CED74730F519}" type="presOf" srcId="{A1CBDD21-0A1F-4D77-970D-C4D4210848A9}" destId="{671196E7-6A69-4D1B-A995-5C997BBF530E}" srcOrd="1" destOrd="0" presId="urn:microsoft.com/office/officeart/2005/8/layout/orgChart1"/>
    <dgm:cxn modelId="{C9D90BF5-CC69-463F-A06A-2C5F54B8F529}" srcId="{A1CBDD21-0A1F-4D77-970D-C4D4210848A9}" destId="{1F3DFAFD-C24A-47EA-A5EA-07178E6A0AE4}" srcOrd="0" destOrd="0" parTransId="{756A82B2-F5A4-4525-A344-985EDF8DF2F1}" sibTransId="{D04A369E-8EC2-444F-BAF7-488156C823E7}"/>
    <dgm:cxn modelId="{4EA5C5F9-27A2-438A-A3D4-A1C36A47E93E}" type="presOf" srcId="{756A82B2-F5A4-4525-A344-985EDF8DF2F1}" destId="{2CC9BD14-2047-4FEB-908D-B56C91EBDE87}" srcOrd="0" destOrd="0" presId="urn:microsoft.com/office/officeart/2005/8/layout/orgChart1"/>
    <dgm:cxn modelId="{576F730C-E4DD-49DD-9F1D-40E9B82049E9}" type="presOf" srcId="{029F6328-DDAA-437B-96BE-E6ACBF157421}" destId="{7E7C532F-F76A-4C70-BC36-E3A38F2C6FB8}" srcOrd="1" destOrd="0" presId="urn:microsoft.com/office/officeart/2005/8/layout/orgChart1"/>
    <dgm:cxn modelId="{E93FED0A-03D6-48F3-9641-6DD2EF4E1028}" type="presOf" srcId="{647EF477-8310-405A-9C2A-1B428167E1FC}" destId="{0D534FBB-FD68-45C8-9B7E-2BBB4DE65E77}" srcOrd="0" destOrd="0" presId="urn:microsoft.com/office/officeart/2005/8/layout/orgChart1"/>
    <dgm:cxn modelId="{F57D02D9-CCBD-48F4-9A45-01D8DFBF9AD0}" type="presOf" srcId="{029F6328-DDAA-437B-96BE-E6ACBF157421}" destId="{4E21A414-9347-4150-AC9C-DE612E02D590}" srcOrd="0" destOrd="0" presId="urn:microsoft.com/office/officeart/2005/8/layout/orgChart1"/>
    <dgm:cxn modelId="{C141C000-B213-4227-8ADE-C4991DF3D81A}" srcId="{A1CBDD21-0A1F-4D77-970D-C4D4210848A9}" destId="{029F6328-DDAA-437B-96BE-E6ACBF157421}" srcOrd="1" destOrd="0" parTransId="{C14FD60D-232F-4994-BD67-A63A4A31A2DE}" sibTransId="{7841E4EA-9C89-48D3-B280-ED7981ACDE94}"/>
    <dgm:cxn modelId="{3CA36536-3F88-4310-913E-E7E5A65B2859}" srcId="{401EEDC6-73DD-4338-ACF6-F318077CF31C}" destId="{A1CBDD21-0A1F-4D77-970D-C4D4210848A9}" srcOrd="0" destOrd="0" parTransId="{5AA8F9B6-C7FF-476F-8D2C-F3607DAC8EA0}" sibTransId="{C1F765F8-58C5-443D-AE26-2C267EF36066}"/>
    <dgm:cxn modelId="{B57881C6-ACCD-4A2A-8126-2F8AE95333A3}" type="presOf" srcId="{39D72180-4233-432E-93EC-EFD3C184981F}" destId="{424E87F3-89A8-4BF4-B12D-57402DD16B4B}" srcOrd="0" destOrd="0" presId="urn:microsoft.com/office/officeart/2005/8/layout/orgChart1"/>
    <dgm:cxn modelId="{5926FE7B-89DF-4518-AB5D-959EE5AC8E8E}" type="presOf" srcId="{39D72180-4233-432E-93EC-EFD3C184981F}" destId="{38D78C9C-32A3-4F07-9616-59C0249D733F}" srcOrd="1" destOrd="0" presId="urn:microsoft.com/office/officeart/2005/8/layout/orgChart1"/>
    <dgm:cxn modelId="{0DAC2381-EE57-457A-B78E-AF111D83A314}" type="presOf" srcId="{1F3DFAFD-C24A-47EA-A5EA-07178E6A0AE4}" destId="{E643ABC1-08C2-4DA1-B024-2BF9B0E42EA0}" srcOrd="1" destOrd="0" presId="urn:microsoft.com/office/officeart/2005/8/layout/orgChart1"/>
    <dgm:cxn modelId="{3366E24F-EA26-4C0D-B498-14F349F14DB6}" type="presOf" srcId="{1F3DFAFD-C24A-47EA-A5EA-07178E6A0AE4}" destId="{9749A2E0-2E59-4EB1-824D-3618A1EDA3FD}" srcOrd="0" destOrd="0" presId="urn:microsoft.com/office/officeart/2005/8/layout/orgChart1"/>
    <dgm:cxn modelId="{5AD23B83-64D7-4C97-B56C-CBA4CE393A17}" type="presOf" srcId="{C14FD60D-232F-4994-BD67-A63A4A31A2DE}" destId="{324873D7-0936-4D5B-A42E-352CD7805679}" srcOrd="0" destOrd="0" presId="urn:microsoft.com/office/officeart/2005/8/layout/orgChart1"/>
    <dgm:cxn modelId="{8ED9229E-9137-4C80-AB0D-630B59C1FCDB}" type="presParOf" srcId="{CE412957-5937-4314-8172-FA92DAA9C0E9}" destId="{77AA7815-BA55-42BE-89B0-61B0EE7BCE44}" srcOrd="0" destOrd="0" presId="urn:microsoft.com/office/officeart/2005/8/layout/orgChart1"/>
    <dgm:cxn modelId="{E6B9B8CF-A79A-4614-BFDF-564EF37BF363}" type="presParOf" srcId="{77AA7815-BA55-42BE-89B0-61B0EE7BCE44}" destId="{D3C4A808-87A8-4040-BF1A-29C198EB3711}" srcOrd="0" destOrd="0" presId="urn:microsoft.com/office/officeart/2005/8/layout/orgChart1"/>
    <dgm:cxn modelId="{A3769BE6-5B77-48A9-AFA6-C4F15CDCE78E}" type="presParOf" srcId="{D3C4A808-87A8-4040-BF1A-29C198EB3711}" destId="{A588E4BE-04E4-4936-AEA1-2B4D69A51C86}" srcOrd="0" destOrd="0" presId="urn:microsoft.com/office/officeart/2005/8/layout/orgChart1"/>
    <dgm:cxn modelId="{EF61F631-B62B-4C66-B5C9-AD1CA420BF6D}" type="presParOf" srcId="{D3C4A808-87A8-4040-BF1A-29C198EB3711}" destId="{671196E7-6A69-4D1B-A995-5C997BBF530E}" srcOrd="1" destOrd="0" presId="urn:microsoft.com/office/officeart/2005/8/layout/orgChart1"/>
    <dgm:cxn modelId="{FAF00F20-09FC-458D-ABCC-7A2A28F2EE52}" type="presParOf" srcId="{77AA7815-BA55-42BE-89B0-61B0EE7BCE44}" destId="{55121734-3714-44B6-AE99-B201B2E6F28D}" srcOrd="1" destOrd="0" presId="urn:microsoft.com/office/officeart/2005/8/layout/orgChart1"/>
    <dgm:cxn modelId="{25D7DD23-30A9-4751-AE07-3836ED7941C2}" type="presParOf" srcId="{55121734-3714-44B6-AE99-B201B2E6F28D}" destId="{2CC9BD14-2047-4FEB-908D-B56C91EBDE87}" srcOrd="0" destOrd="0" presId="urn:microsoft.com/office/officeart/2005/8/layout/orgChart1"/>
    <dgm:cxn modelId="{ECAE798F-BE44-4261-8917-E0432B7E2915}" type="presParOf" srcId="{55121734-3714-44B6-AE99-B201B2E6F28D}" destId="{4EA0B495-56CD-4689-B0F4-6FA4CB07CBF1}" srcOrd="1" destOrd="0" presId="urn:microsoft.com/office/officeart/2005/8/layout/orgChart1"/>
    <dgm:cxn modelId="{2D9AC464-3376-406B-A10D-01E0BD8CE8E0}" type="presParOf" srcId="{4EA0B495-56CD-4689-B0F4-6FA4CB07CBF1}" destId="{E1631CD3-9300-480C-8175-C0942A7639F7}" srcOrd="0" destOrd="0" presId="urn:microsoft.com/office/officeart/2005/8/layout/orgChart1"/>
    <dgm:cxn modelId="{69C9D094-877C-4995-968D-DA9DE2189867}" type="presParOf" srcId="{E1631CD3-9300-480C-8175-C0942A7639F7}" destId="{9749A2E0-2E59-4EB1-824D-3618A1EDA3FD}" srcOrd="0" destOrd="0" presId="urn:microsoft.com/office/officeart/2005/8/layout/orgChart1"/>
    <dgm:cxn modelId="{DC300D79-3A63-4EFF-9F95-01FE4526A8F3}" type="presParOf" srcId="{E1631CD3-9300-480C-8175-C0942A7639F7}" destId="{E643ABC1-08C2-4DA1-B024-2BF9B0E42EA0}" srcOrd="1" destOrd="0" presId="urn:microsoft.com/office/officeart/2005/8/layout/orgChart1"/>
    <dgm:cxn modelId="{1329F084-97C8-421F-A683-D3779B6B2143}" type="presParOf" srcId="{4EA0B495-56CD-4689-B0F4-6FA4CB07CBF1}" destId="{F7DD8002-A364-422C-AD89-9BA18EAAC208}" srcOrd="1" destOrd="0" presId="urn:microsoft.com/office/officeart/2005/8/layout/orgChart1"/>
    <dgm:cxn modelId="{BAA5A6AA-1191-4EA2-A478-B704870391E6}" type="presParOf" srcId="{4EA0B495-56CD-4689-B0F4-6FA4CB07CBF1}" destId="{26694C44-3946-49BE-8F8E-9E7511B74ADF}" srcOrd="2" destOrd="0" presId="urn:microsoft.com/office/officeart/2005/8/layout/orgChart1"/>
    <dgm:cxn modelId="{3715B5D8-C986-490B-BA73-1896668AB459}" type="presParOf" srcId="{55121734-3714-44B6-AE99-B201B2E6F28D}" destId="{324873D7-0936-4D5B-A42E-352CD7805679}" srcOrd="2" destOrd="0" presId="urn:microsoft.com/office/officeart/2005/8/layout/orgChart1"/>
    <dgm:cxn modelId="{23B88CBE-8C90-4276-A7C1-147A0CB9B441}" type="presParOf" srcId="{55121734-3714-44B6-AE99-B201B2E6F28D}" destId="{AE54389A-DA5F-405A-A7EF-4DEB61C339AD}" srcOrd="3" destOrd="0" presId="urn:microsoft.com/office/officeart/2005/8/layout/orgChart1"/>
    <dgm:cxn modelId="{397CE21B-3C63-4B4A-8EEF-5FFC714468BF}" type="presParOf" srcId="{AE54389A-DA5F-405A-A7EF-4DEB61C339AD}" destId="{2DAA71EB-75AA-4A42-90FE-52E5B048AC88}" srcOrd="0" destOrd="0" presId="urn:microsoft.com/office/officeart/2005/8/layout/orgChart1"/>
    <dgm:cxn modelId="{2B00CFDE-CE4D-4ECC-8A9E-54531E1B76A2}" type="presParOf" srcId="{2DAA71EB-75AA-4A42-90FE-52E5B048AC88}" destId="{4E21A414-9347-4150-AC9C-DE612E02D590}" srcOrd="0" destOrd="0" presId="urn:microsoft.com/office/officeart/2005/8/layout/orgChart1"/>
    <dgm:cxn modelId="{A98F8A96-0E4C-4E43-A5B1-F0A88B2C2994}" type="presParOf" srcId="{2DAA71EB-75AA-4A42-90FE-52E5B048AC88}" destId="{7E7C532F-F76A-4C70-BC36-E3A38F2C6FB8}" srcOrd="1" destOrd="0" presId="urn:microsoft.com/office/officeart/2005/8/layout/orgChart1"/>
    <dgm:cxn modelId="{65BE7CDC-A2A2-45F4-83E6-8E35722AACFA}" type="presParOf" srcId="{AE54389A-DA5F-405A-A7EF-4DEB61C339AD}" destId="{21AFFCF5-F89A-40C1-A89E-A5B41C1566F4}" srcOrd="1" destOrd="0" presId="urn:microsoft.com/office/officeart/2005/8/layout/orgChart1"/>
    <dgm:cxn modelId="{B3172891-E2F5-4498-ADAF-182D389A493E}" type="presParOf" srcId="{AE54389A-DA5F-405A-A7EF-4DEB61C339AD}" destId="{A5EDE4FF-3A80-4259-BCBB-E2122A26CCFB}" srcOrd="2" destOrd="0" presId="urn:microsoft.com/office/officeart/2005/8/layout/orgChart1"/>
    <dgm:cxn modelId="{243DFBCA-B5F3-4526-A6D2-555704BF7433}" type="presParOf" srcId="{55121734-3714-44B6-AE99-B201B2E6F28D}" destId="{0D534FBB-FD68-45C8-9B7E-2BBB4DE65E77}" srcOrd="4" destOrd="0" presId="urn:microsoft.com/office/officeart/2005/8/layout/orgChart1"/>
    <dgm:cxn modelId="{1E173DDD-EBE7-48A0-9D02-CFCB9C948502}" type="presParOf" srcId="{55121734-3714-44B6-AE99-B201B2E6F28D}" destId="{31DC97C0-D4CF-48B5-9922-9D24B64CF488}" srcOrd="5" destOrd="0" presId="urn:microsoft.com/office/officeart/2005/8/layout/orgChart1"/>
    <dgm:cxn modelId="{7B93FFCB-14B6-46C6-9186-A6F0E2679F2F}" type="presParOf" srcId="{31DC97C0-D4CF-48B5-9922-9D24B64CF488}" destId="{C9F6F390-CD56-40DA-8F52-F0088B298745}" srcOrd="0" destOrd="0" presId="urn:microsoft.com/office/officeart/2005/8/layout/orgChart1"/>
    <dgm:cxn modelId="{7BC2ADF7-0D90-420D-AB3B-9D0B3805FA42}" type="presParOf" srcId="{C9F6F390-CD56-40DA-8F52-F0088B298745}" destId="{424E87F3-89A8-4BF4-B12D-57402DD16B4B}" srcOrd="0" destOrd="0" presId="urn:microsoft.com/office/officeart/2005/8/layout/orgChart1"/>
    <dgm:cxn modelId="{ED7C1E51-B419-426A-9802-7FBC0E89C431}" type="presParOf" srcId="{C9F6F390-CD56-40DA-8F52-F0088B298745}" destId="{38D78C9C-32A3-4F07-9616-59C0249D733F}" srcOrd="1" destOrd="0" presId="urn:microsoft.com/office/officeart/2005/8/layout/orgChart1"/>
    <dgm:cxn modelId="{1AF50578-F741-4C59-90A0-8752B906747E}" type="presParOf" srcId="{31DC97C0-D4CF-48B5-9922-9D24B64CF488}" destId="{C8A9133D-D041-4D45-A4F4-AE10A4DE4E59}" srcOrd="1" destOrd="0" presId="urn:microsoft.com/office/officeart/2005/8/layout/orgChart1"/>
    <dgm:cxn modelId="{E6938877-A29F-4B8B-984C-1A1773FF0483}" type="presParOf" srcId="{31DC97C0-D4CF-48B5-9922-9D24B64CF488}" destId="{150F92B2-3C1E-4F6B-8E0F-9FE524781F1F}" srcOrd="2" destOrd="0" presId="urn:microsoft.com/office/officeart/2005/8/layout/orgChart1"/>
    <dgm:cxn modelId="{DB339378-8CE4-495F-88F1-E8ACEF98889E}" type="presParOf" srcId="{77AA7815-BA55-42BE-89B0-61B0EE7BCE44}" destId="{A8FE6198-57AA-4275-ADAF-909B473867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DCC642-1097-4D2E-9940-41B35020E3F1}" type="doc">
      <dgm:prSet loTypeId="urn:microsoft.com/office/officeart/2005/8/layout/equation2" loCatId="relationship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C933F91D-DA52-4F42-B750-E8B20B5ECF05}">
      <dgm:prSet phldrT="[Testo]"/>
      <dgm:spPr/>
      <dgm:t>
        <a:bodyPr/>
        <a:lstStyle/>
        <a:p>
          <a:pPr algn="l"/>
          <a:r>
            <a:rPr lang="it-IT" sz="700" dirty="0" smtClean="0"/>
            <a:t>   DIRETTORE </a:t>
          </a:r>
          <a:r>
            <a:rPr lang="it-IT" sz="700" dirty="0"/>
            <a:t>GENERALE</a:t>
          </a:r>
        </a:p>
      </dgm:t>
    </dgm:pt>
    <dgm:pt modelId="{8E0389B6-E7E3-4E0A-9186-0B3019F19C43}" type="parTrans" cxnId="{1F551B8D-F873-4FA0-B2AF-03D93E87AABB}">
      <dgm:prSet/>
      <dgm:spPr/>
      <dgm:t>
        <a:bodyPr/>
        <a:lstStyle/>
        <a:p>
          <a:pPr algn="ctr"/>
          <a:endParaRPr lang="it-IT"/>
        </a:p>
      </dgm:t>
    </dgm:pt>
    <dgm:pt modelId="{D34B12AE-6D2D-457D-92C6-03E1BDFA4FF5}" type="sibTrans" cxnId="{1F551B8D-F873-4FA0-B2AF-03D93E87AABB}">
      <dgm:prSet/>
      <dgm:spPr/>
      <dgm:t>
        <a:bodyPr/>
        <a:lstStyle/>
        <a:p>
          <a:pPr algn="ctr"/>
          <a:endParaRPr lang="it-IT"/>
        </a:p>
      </dgm:t>
    </dgm:pt>
    <dgm:pt modelId="{246EC987-8299-4F26-AE3D-7FA48E430A0F}">
      <dgm:prSet phldrT="[Testo]" custT="1"/>
      <dgm:spPr/>
      <dgm:t>
        <a:bodyPr/>
        <a:lstStyle/>
        <a:p>
          <a:pPr algn="l"/>
          <a:r>
            <a:rPr lang="it-IT" sz="600" b="0" dirty="0"/>
            <a:t>Data </a:t>
          </a:r>
          <a:r>
            <a:rPr lang="it-IT" sz="600" b="0" dirty="0" smtClean="0"/>
            <a:t>Protection Officier </a:t>
          </a:r>
          <a:r>
            <a:rPr lang="it-IT" sz="600" b="0" dirty="0"/>
            <a:t>(DPO)</a:t>
          </a:r>
        </a:p>
      </dgm:t>
    </dgm:pt>
    <dgm:pt modelId="{CF0DCF7B-8D38-45B7-BD5C-B8D6BC43CE30}" type="parTrans" cxnId="{C72C3D12-5702-4051-A30F-72E8A683E9F6}">
      <dgm:prSet/>
      <dgm:spPr/>
      <dgm:t>
        <a:bodyPr/>
        <a:lstStyle/>
        <a:p>
          <a:pPr algn="ctr"/>
          <a:endParaRPr lang="it-IT"/>
        </a:p>
      </dgm:t>
    </dgm:pt>
    <dgm:pt modelId="{9B5BD848-2F9D-44F3-B2F6-6EDFBC9FED6C}" type="sibTrans" cxnId="{C72C3D12-5702-4051-A30F-72E8A683E9F6}">
      <dgm:prSet/>
      <dgm:spPr/>
      <dgm:t>
        <a:bodyPr/>
        <a:lstStyle/>
        <a:p>
          <a:pPr algn="ctr"/>
          <a:endParaRPr lang="it-IT"/>
        </a:p>
      </dgm:t>
    </dgm:pt>
    <dgm:pt modelId="{753CFAD6-1A8B-40A7-B510-F9916EEC06A2}">
      <dgm:prSet phldrT="[Testo]" custT="1"/>
      <dgm:spPr/>
      <dgm:t>
        <a:bodyPr/>
        <a:lstStyle/>
        <a:p>
          <a:pPr algn="l"/>
          <a:r>
            <a:rPr lang="it-IT" sz="600" b="0" dirty="0"/>
            <a:t>Anticorruzione e </a:t>
          </a:r>
          <a:r>
            <a:rPr lang="it-IT" sz="600" b="0" dirty="0" smtClean="0"/>
            <a:t>Trasparenza </a:t>
          </a:r>
          <a:r>
            <a:rPr lang="it-IT" sz="600" b="0" dirty="0"/>
            <a:t>(RPTC)</a:t>
          </a:r>
        </a:p>
      </dgm:t>
    </dgm:pt>
    <dgm:pt modelId="{35041AD5-9DAD-442E-9611-1AED10761133}" type="parTrans" cxnId="{E9397F94-3A7F-4D12-B6AE-0528088F9FAC}">
      <dgm:prSet/>
      <dgm:spPr/>
      <dgm:t>
        <a:bodyPr/>
        <a:lstStyle/>
        <a:p>
          <a:pPr algn="ctr"/>
          <a:endParaRPr lang="it-IT"/>
        </a:p>
      </dgm:t>
    </dgm:pt>
    <dgm:pt modelId="{967C28FA-5F17-4E56-8D44-2A154802C48A}" type="sibTrans" cxnId="{E9397F94-3A7F-4D12-B6AE-0528088F9FAC}">
      <dgm:prSet/>
      <dgm:spPr/>
      <dgm:t>
        <a:bodyPr/>
        <a:lstStyle/>
        <a:p>
          <a:pPr algn="ctr"/>
          <a:endParaRPr lang="it-IT"/>
        </a:p>
      </dgm:t>
    </dgm:pt>
    <dgm:pt modelId="{4888FC77-F465-405B-B955-1BAB2C07A10E}">
      <dgm:prSet phldrT="[Testo]" custT="1"/>
      <dgm:spPr/>
      <dgm:t>
        <a:bodyPr/>
        <a:lstStyle/>
        <a:p>
          <a:pPr algn="l"/>
          <a:r>
            <a:rPr lang="it-IT" sz="600" b="0" dirty="0"/>
            <a:t>Servizio Ispettivo </a:t>
          </a:r>
        </a:p>
      </dgm:t>
    </dgm:pt>
    <dgm:pt modelId="{D5755AB1-CFEB-4199-B8C4-A4A311898401}" type="parTrans" cxnId="{C6B4F995-5B90-4704-81A2-AB7ACC6E7F9B}">
      <dgm:prSet/>
      <dgm:spPr/>
      <dgm:t>
        <a:bodyPr/>
        <a:lstStyle/>
        <a:p>
          <a:pPr algn="ctr"/>
          <a:endParaRPr lang="it-IT"/>
        </a:p>
      </dgm:t>
    </dgm:pt>
    <dgm:pt modelId="{725C4148-41D8-4B45-B713-58CD715F4BDD}" type="sibTrans" cxnId="{C6B4F995-5B90-4704-81A2-AB7ACC6E7F9B}">
      <dgm:prSet/>
      <dgm:spPr/>
      <dgm:t>
        <a:bodyPr/>
        <a:lstStyle/>
        <a:p>
          <a:pPr algn="ctr"/>
          <a:endParaRPr lang="it-IT"/>
        </a:p>
      </dgm:t>
    </dgm:pt>
    <dgm:pt modelId="{6A7D048B-C267-41FE-8348-E2F9A03011FD}">
      <dgm:prSet custT="1"/>
      <dgm:spPr/>
      <dgm:t>
        <a:bodyPr/>
        <a:lstStyle/>
        <a:p>
          <a:pPr algn="l"/>
          <a:r>
            <a:rPr lang="it-IT" sz="600" b="0" dirty="0"/>
            <a:t>Funzione di Prevenzione e Protezione </a:t>
          </a:r>
        </a:p>
      </dgm:t>
    </dgm:pt>
    <dgm:pt modelId="{5A4A62BF-A67B-4320-B746-F466DE55D853}" type="parTrans" cxnId="{AC3362BE-4913-4A05-8BAD-E45EF69F87CC}">
      <dgm:prSet/>
      <dgm:spPr/>
      <dgm:t>
        <a:bodyPr/>
        <a:lstStyle/>
        <a:p>
          <a:pPr algn="ctr"/>
          <a:endParaRPr lang="it-IT"/>
        </a:p>
      </dgm:t>
    </dgm:pt>
    <dgm:pt modelId="{7A05FB73-132E-4263-9288-409685E2E362}" type="sibTrans" cxnId="{AC3362BE-4913-4A05-8BAD-E45EF69F87CC}">
      <dgm:prSet/>
      <dgm:spPr/>
      <dgm:t>
        <a:bodyPr/>
        <a:lstStyle/>
        <a:p>
          <a:pPr algn="ctr"/>
          <a:endParaRPr lang="it-IT"/>
        </a:p>
      </dgm:t>
    </dgm:pt>
    <dgm:pt modelId="{97F605A8-8FEC-411A-827E-4C440C0EF3E1}">
      <dgm:prSet custT="1"/>
      <dgm:spPr/>
      <dgm:t>
        <a:bodyPr/>
        <a:lstStyle/>
        <a:p>
          <a:pPr algn="l"/>
          <a:r>
            <a:rPr lang="it-IT" sz="600" b="0" dirty="0"/>
            <a:t>Internal Audit</a:t>
          </a:r>
        </a:p>
      </dgm:t>
    </dgm:pt>
    <dgm:pt modelId="{CF69586F-DDDF-4271-9719-206EEE801354}" type="parTrans" cxnId="{4BDD4259-8836-4001-9192-8FBAA9682645}">
      <dgm:prSet/>
      <dgm:spPr/>
      <dgm:t>
        <a:bodyPr/>
        <a:lstStyle/>
        <a:p>
          <a:pPr algn="ctr"/>
          <a:endParaRPr lang="it-IT"/>
        </a:p>
      </dgm:t>
    </dgm:pt>
    <dgm:pt modelId="{375BC9E0-77BC-40FC-B8AD-E0CAD301CCC4}" type="sibTrans" cxnId="{4BDD4259-8836-4001-9192-8FBAA9682645}">
      <dgm:prSet/>
      <dgm:spPr/>
      <dgm:t>
        <a:bodyPr/>
        <a:lstStyle/>
        <a:p>
          <a:pPr algn="ctr"/>
          <a:endParaRPr lang="it-IT"/>
        </a:p>
      </dgm:t>
    </dgm:pt>
    <dgm:pt modelId="{AE55AE42-986B-482F-8CCC-427E12E3A468}" type="pres">
      <dgm:prSet presAssocID="{3CDCC642-1097-4D2E-9940-41B35020E3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7E3E5F8-1D59-4E2C-8E9F-68DAFBA1C724}" type="pres">
      <dgm:prSet presAssocID="{3CDCC642-1097-4D2E-9940-41B35020E3F1}" presName="vNodes" presStyleCnt="0"/>
      <dgm:spPr/>
    </dgm:pt>
    <dgm:pt modelId="{9F81F07E-E1F0-4C92-93A9-89217803E44D}" type="pres">
      <dgm:prSet presAssocID="{3CDCC642-1097-4D2E-9940-41B35020E3F1}" presName="lastNode" presStyleLbl="node1" presStyleIdx="0" presStyleCnt="1" custScaleX="99270" custScaleY="35449" custLinFactNeighborX="-39774" custLinFactNeighborY="-5090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6E9FDD2-07CA-47B1-9F22-37DA9AD4645D}" type="presOf" srcId="{753CFAD6-1A8B-40A7-B510-F9916EEC06A2}" destId="{9F81F07E-E1F0-4C92-93A9-89217803E44D}" srcOrd="0" destOrd="2" presId="urn:microsoft.com/office/officeart/2005/8/layout/equation2"/>
    <dgm:cxn modelId="{E9397F94-3A7F-4D12-B6AE-0528088F9FAC}" srcId="{C933F91D-DA52-4F42-B750-E8B20B5ECF05}" destId="{753CFAD6-1A8B-40A7-B510-F9916EEC06A2}" srcOrd="1" destOrd="0" parTransId="{35041AD5-9DAD-442E-9611-1AED10761133}" sibTransId="{967C28FA-5F17-4E56-8D44-2A154802C48A}"/>
    <dgm:cxn modelId="{3A9365A8-911B-4EFC-A76B-9F82B7BE1AB7}" type="presOf" srcId="{4888FC77-F465-405B-B955-1BAB2C07A10E}" destId="{9F81F07E-E1F0-4C92-93A9-89217803E44D}" srcOrd="0" destOrd="3" presId="urn:microsoft.com/office/officeart/2005/8/layout/equation2"/>
    <dgm:cxn modelId="{AC3362BE-4913-4A05-8BAD-E45EF69F87CC}" srcId="{C933F91D-DA52-4F42-B750-E8B20B5ECF05}" destId="{6A7D048B-C267-41FE-8348-E2F9A03011FD}" srcOrd="3" destOrd="0" parTransId="{5A4A62BF-A67B-4320-B746-F466DE55D853}" sibTransId="{7A05FB73-132E-4263-9288-409685E2E362}"/>
    <dgm:cxn modelId="{C72C3D12-5702-4051-A30F-72E8A683E9F6}" srcId="{C933F91D-DA52-4F42-B750-E8B20B5ECF05}" destId="{246EC987-8299-4F26-AE3D-7FA48E430A0F}" srcOrd="0" destOrd="0" parTransId="{CF0DCF7B-8D38-45B7-BD5C-B8D6BC43CE30}" sibTransId="{9B5BD848-2F9D-44F3-B2F6-6EDFBC9FED6C}"/>
    <dgm:cxn modelId="{D3F66FE5-9222-441D-B99D-950F2BC7A63F}" type="presOf" srcId="{C933F91D-DA52-4F42-B750-E8B20B5ECF05}" destId="{9F81F07E-E1F0-4C92-93A9-89217803E44D}" srcOrd="0" destOrd="0" presId="urn:microsoft.com/office/officeart/2005/8/layout/equation2"/>
    <dgm:cxn modelId="{E514BA67-EAEA-4F58-849F-CADB67501A3A}" type="presOf" srcId="{3CDCC642-1097-4D2E-9940-41B35020E3F1}" destId="{AE55AE42-986B-482F-8CCC-427E12E3A468}" srcOrd="0" destOrd="0" presId="urn:microsoft.com/office/officeart/2005/8/layout/equation2"/>
    <dgm:cxn modelId="{FB73B464-3EF2-4AB5-A41B-C3BED6FFD508}" type="presOf" srcId="{246EC987-8299-4F26-AE3D-7FA48E430A0F}" destId="{9F81F07E-E1F0-4C92-93A9-89217803E44D}" srcOrd="0" destOrd="1" presId="urn:microsoft.com/office/officeart/2005/8/layout/equation2"/>
    <dgm:cxn modelId="{059752D2-8DF4-4380-94B1-8D74EEFDC71D}" type="presOf" srcId="{97F605A8-8FEC-411A-827E-4C440C0EF3E1}" destId="{9F81F07E-E1F0-4C92-93A9-89217803E44D}" srcOrd="0" destOrd="5" presId="urn:microsoft.com/office/officeart/2005/8/layout/equation2"/>
    <dgm:cxn modelId="{84AD507F-819B-4AE0-A22D-336D7C23E0F7}" type="presOf" srcId="{6A7D048B-C267-41FE-8348-E2F9A03011FD}" destId="{9F81F07E-E1F0-4C92-93A9-89217803E44D}" srcOrd="0" destOrd="4" presId="urn:microsoft.com/office/officeart/2005/8/layout/equation2"/>
    <dgm:cxn modelId="{1F551B8D-F873-4FA0-B2AF-03D93E87AABB}" srcId="{3CDCC642-1097-4D2E-9940-41B35020E3F1}" destId="{C933F91D-DA52-4F42-B750-E8B20B5ECF05}" srcOrd="0" destOrd="0" parTransId="{8E0389B6-E7E3-4E0A-9186-0B3019F19C43}" sibTransId="{D34B12AE-6D2D-457D-92C6-03E1BDFA4FF5}"/>
    <dgm:cxn modelId="{4BDD4259-8836-4001-9192-8FBAA9682645}" srcId="{C933F91D-DA52-4F42-B750-E8B20B5ECF05}" destId="{97F605A8-8FEC-411A-827E-4C440C0EF3E1}" srcOrd="4" destOrd="0" parTransId="{CF69586F-DDDF-4271-9719-206EEE801354}" sibTransId="{375BC9E0-77BC-40FC-B8AD-E0CAD301CCC4}"/>
    <dgm:cxn modelId="{C6B4F995-5B90-4704-81A2-AB7ACC6E7F9B}" srcId="{C933F91D-DA52-4F42-B750-E8B20B5ECF05}" destId="{4888FC77-F465-405B-B955-1BAB2C07A10E}" srcOrd="2" destOrd="0" parTransId="{D5755AB1-CFEB-4199-B8C4-A4A311898401}" sibTransId="{725C4148-41D8-4B45-B713-58CD715F4BDD}"/>
    <dgm:cxn modelId="{BDB7DDD6-8149-4058-830A-9F437C18FFCD}" type="presParOf" srcId="{AE55AE42-986B-482F-8CCC-427E12E3A468}" destId="{07E3E5F8-1D59-4E2C-8E9F-68DAFBA1C724}" srcOrd="0" destOrd="0" presId="urn:microsoft.com/office/officeart/2005/8/layout/equation2"/>
    <dgm:cxn modelId="{433F80A7-344E-4B37-9515-87E12F93AFD8}" type="presParOf" srcId="{AE55AE42-986B-482F-8CCC-427E12E3A468}" destId="{9F81F07E-E1F0-4C92-93A9-89217803E44D}" srcOrd="1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34FBB-FD68-45C8-9B7E-2BBB4DE65E77}">
      <dsp:nvSpPr>
        <dsp:cNvPr id="0" name=""/>
        <dsp:cNvSpPr/>
      </dsp:nvSpPr>
      <dsp:spPr>
        <a:xfrm>
          <a:off x="1537399" y="375590"/>
          <a:ext cx="1026533" cy="244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949"/>
              </a:lnTo>
              <a:lnTo>
                <a:pt x="1026533" y="204949"/>
              </a:lnTo>
              <a:lnTo>
                <a:pt x="1026533" y="24466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873D7-0936-4D5B-A42E-352CD7805679}">
      <dsp:nvSpPr>
        <dsp:cNvPr id="0" name=""/>
        <dsp:cNvSpPr/>
      </dsp:nvSpPr>
      <dsp:spPr>
        <a:xfrm>
          <a:off x="1458594" y="375590"/>
          <a:ext cx="91440" cy="244665"/>
        </a:xfrm>
        <a:custGeom>
          <a:avLst/>
          <a:gdLst/>
          <a:ahLst/>
          <a:cxnLst/>
          <a:rect l="0" t="0" r="0" b="0"/>
          <a:pathLst>
            <a:path>
              <a:moveTo>
                <a:pt x="78804" y="0"/>
              </a:moveTo>
              <a:lnTo>
                <a:pt x="78804" y="204949"/>
              </a:lnTo>
              <a:lnTo>
                <a:pt x="45720" y="204949"/>
              </a:lnTo>
              <a:lnTo>
                <a:pt x="45720" y="24466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9BD14-2047-4FEB-908D-B56C91EBDE87}">
      <dsp:nvSpPr>
        <dsp:cNvPr id="0" name=""/>
        <dsp:cNvSpPr/>
      </dsp:nvSpPr>
      <dsp:spPr>
        <a:xfrm>
          <a:off x="451867" y="375590"/>
          <a:ext cx="1085531" cy="244665"/>
        </a:xfrm>
        <a:custGeom>
          <a:avLst/>
          <a:gdLst/>
          <a:ahLst/>
          <a:cxnLst/>
          <a:rect l="0" t="0" r="0" b="0"/>
          <a:pathLst>
            <a:path>
              <a:moveTo>
                <a:pt x="1085531" y="0"/>
              </a:moveTo>
              <a:lnTo>
                <a:pt x="1085531" y="204949"/>
              </a:lnTo>
              <a:lnTo>
                <a:pt x="0" y="204949"/>
              </a:lnTo>
              <a:lnTo>
                <a:pt x="0" y="24466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8E4BE-04E4-4936-AEA1-2B4D69A51C86}">
      <dsp:nvSpPr>
        <dsp:cNvPr id="0" name=""/>
        <dsp:cNvSpPr/>
      </dsp:nvSpPr>
      <dsp:spPr>
        <a:xfrm>
          <a:off x="873191" y="0"/>
          <a:ext cx="1328414" cy="37559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DIRETTORE</a:t>
          </a:r>
          <a:r>
            <a:rPr lang="it-IT" sz="1500" kern="1200" dirty="0" smtClean="0"/>
            <a:t> </a:t>
          </a:r>
          <a:r>
            <a:rPr lang="it-IT" sz="1200" kern="1200" dirty="0" smtClean="0"/>
            <a:t>GENERALE</a:t>
          </a:r>
          <a:endParaRPr lang="it-IT" sz="1500" kern="1200" dirty="0"/>
        </a:p>
      </dsp:txBody>
      <dsp:txXfrm>
        <a:off x="873191" y="0"/>
        <a:ext cx="1328414" cy="375590"/>
      </dsp:txXfrm>
    </dsp:sp>
    <dsp:sp modelId="{9749A2E0-2E59-4EB1-824D-3618A1EDA3FD}">
      <dsp:nvSpPr>
        <dsp:cNvPr id="0" name=""/>
        <dsp:cNvSpPr/>
      </dsp:nvSpPr>
      <dsp:spPr>
        <a:xfrm>
          <a:off x="180" y="620256"/>
          <a:ext cx="903374" cy="44077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/>
            <a:t>DIRETTORE</a:t>
          </a:r>
          <a:r>
            <a:rPr lang="it-IT" sz="600" kern="1200" dirty="0"/>
            <a:t> </a:t>
          </a:r>
          <a:r>
            <a:rPr lang="it-IT" sz="800" kern="1200" dirty="0"/>
            <a:t>SANITARIO</a:t>
          </a:r>
          <a:endParaRPr lang="it-IT" sz="600" kern="1200" dirty="0"/>
        </a:p>
      </dsp:txBody>
      <dsp:txXfrm>
        <a:off x="180" y="620256"/>
        <a:ext cx="903374" cy="440771"/>
      </dsp:txXfrm>
    </dsp:sp>
    <dsp:sp modelId="{4E21A414-9347-4150-AC9C-DE612E02D590}">
      <dsp:nvSpPr>
        <dsp:cNvPr id="0" name=""/>
        <dsp:cNvSpPr/>
      </dsp:nvSpPr>
      <dsp:spPr>
        <a:xfrm>
          <a:off x="982985" y="620256"/>
          <a:ext cx="1042657" cy="43041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/>
            <a:t>DIRETTORE AMMINISTRATIVO</a:t>
          </a:r>
        </a:p>
      </dsp:txBody>
      <dsp:txXfrm>
        <a:off x="982985" y="620256"/>
        <a:ext cx="1042657" cy="430415"/>
      </dsp:txXfrm>
    </dsp:sp>
    <dsp:sp modelId="{424E87F3-89A8-4BF4-B12D-57402DD16B4B}">
      <dsp:nvSpPr>
        <dsp:cNvPr id="0" name=""/>
        <dsp:cNvSpPr/>
      </dsp:nvSpPr>
      <dsp:spPr>
        <a:xfrm>
          <a:off x="2105073" y="620256"/>
          <a:ext cx="917717" cy="430415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DIRETTORE SERVIZI SOCIO-SANITARI</a:t>
          </a:r>
          <a:endParaRPr lang="it-IT" sz="800" kern="1200" dirty="0"/>
        </a:p>
      </dsp:txBody>
      <dsp:txXfrm>
        <a:off x="2105073" y="620256"/>
        <a:ext cx="917717" cy="430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1F07E-E1F0-4C92-93A9-89217803E44D}">
      <dsp:nvSpPr>
        <dsp:cNvPr id="0" name=""/>
        <dsp:cNvSpPr/>
      </dsp:nvSpPr>
      <dsp:spPr>
        <a:xfrm>
          <a:off x="0" y="0"/>
          <a:ext cx="2213788" cy="7905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l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kern="1200" dirty="0" smtClean="0"/>
            <a:t>   DIRETTORE </a:t>
          </a:r>
          <a:r>
            <a:rPr lang="it-IT" sz="700" kern="1200" dirty="0"/>
            <a:t>GENERALE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600" b="0" kern="1200" dirty="0"/>
            <a:t>Data </a:t>
          </a:r>
          <a:r>
            <a:rPr lang="it-IT" sz="600" b="0" kern="1200" dirty="0" smtClean="0"/>
            <a:t>Protection Officier </a:t>
          </a:r>
          <a:r>
            <a:rPr lang="it-IT" sz="600" b="0" kern="1200" dirty="0"/>
            <a:t>(DPO)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600" b="0" kern="1200" dirty="0"/>
            <a:t>Anticorruzione e </a:t>
          </a:r>
          <a:r>
            <a:rPr lang="it-IT" sz="600" b="0" kern="1200" dirty="0" smtClean="0"/>
            <a:t>Trasparenza </a:t>
          </a:r>
          <a:r>
            <a:rPr lang="it-IT" sz="600" b="0" kern="1200" dirty="0"/>
            <a:t>(RPTC)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600" b="0" kern="1200" dirty="0"/>
            <a:t>Servizio Ispettivo 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600" b="0" kern="1200" dirty="0"/>
            <a:t>Funzione di Prevenzione e Protezione 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600" b="0" kern="1200" dirty="0"/>
            <a:t>Internal Audit</a:t>
          </a:r>
        </a:p>
      </dsp:txBody>
      <dsp:txXfrm>
        <a:off x="324202" y="115771"/>
        <a:ext cx="1565384" cy="558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8739E-2BBD-43BA-88F0-12C205F2BC2D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3E8CF-91DF-40B8-BC09-AA57D58518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08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3E8CF-91DF-40B8-BC09-AA57D585187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03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381-B491-41F5-800C-53D1EFF31705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9AFC6F-8EDA-4EC9-8180-3286580170D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381-B491-41F5-800C-53D1EFF31705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FC6F-8EDA-4EC9-8180-3286580170D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9AFC6F-8EDA-4EC9-8180-3286580170D9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381-B491-41F5-800C-53D1EFF31705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381-B491-41F5-800C-53D1EFF31705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9AFC6F-8EDA-4EC9-8180-3286580170D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381-B491-41F5-800C-53D1EFF31705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9AFC6F-8EDA-4EC9-8180-3286580170D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2A9A381-B491-41F5-800C-53D1EFF31705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FC6F-8EDA-4EC9-8180-3286580170D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381-B491-41F5-800C-53D1EFF31705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9AFC6F-8EDA-4EC9-8180-3286580170D9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381-B491-41F5-800C-53D1EFF31705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9AFC6F-8EDA-4EC9-8180-3286580170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381-B491-41F5-800C-53D1EFF31705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9AFC6F-8EDA-4EC9-8180-3286580170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9AFC6F-8EDA-4EC9-8180-3286580170D9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A381-B491-41F5-800C-53D1EFF31705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9AFC6F-8EDA-4EC9-8180-3286580170D9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2A9A381-B491-41F5-800C-53D1EFF31705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2A9A381-B491-41F5-800C-53D1EFF31705}" type="datetimeFigureOut">
              <a:rPr lang="it-IT" smtClean="0"/>
              <a:t>05/12/2022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9AFC6F-8EDA-4EC9-8180-3286580170D9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ttangolo 219"/>
          <p:cNvSpPr/>
          <p:nvPr/>
        </p:nvSpPr>
        <p:spPr>
          <a:xfrm>
            <a:off x="8153840" y="4144770"/>
            <a:ext cx="824688" cy="1748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9" name="Rettangolo 218"/>
          <p:cNvSpPr/>
          <p:nvPr/>
        </p:nvSpPr>
        <p:spPr>
          <a:xfrm>
            <a:off x="7207682" y="4144770"/>
            <a:ext cx="815737" cy="17481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7" name="Rettangolo 206"/>
          <p:cNvSpPr/>
          <p:nvPr/>
        </p:nvSpPr>
        <p:spPr>
          <a:xfrm>
            <a:off x="6170526" y="4153166"/>
            <a:ext cx="923232" cy="17478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6" name="Rettangolo 205"/>
          <p:cNvSpPr/>
          <p:nvPr/>
        </p:nvSpPr>
        <p:spPr>
          <a:xfrm>
            <a:off x="5155686" y="4164265"/>
            <a:ext cx="899945" cy="17367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4" name="Rettangolo 203"/>
          <p:cNvSpPr/>
          <p:nvPr/>
        </p:nvSpPr>
        <p:spPr>
          <a:xfrm>
            <a:off x="4139952" y="4144770"/>
            <a:ext cx="909590" cy="22812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2690085" y="1536254"/>
            <a:ext cx="3636618" cy="8126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2462153" y="1487147"/>
            <a:ext cx="4248472" cy="172346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ORGANIGRAMMA ASL NUORO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5953" y="1487147"/>
            <a:ext cx="8746343" cy="4798510"/>
          </a:xfrm>
        </p:spPr>
        <p:txBody>
          <a:bodyPr/>
          <a:lstStyle/>
          <a:p>
            <a:pPr lvl="0"/>
            <a:endParaRPr lang="it-IT" dirty="0"/>
          </a:p>
          <a:p>
            <a:pPr lvl="0"/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276359928"/>
              </p:ext>
            </p:extLst>
          </p:nvPr>
        </p:nvGraphicFramePr>
        <p:xfrm>
          <a:off x="3059832" y="1790630"/>
          <a:ext cx="3022972" cy="122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uppo 8"/>
          <p:cNvGrpSpPr/>
          <p:nvPr/>
        </p:nvGrpSpPr>
        <p:grpSpPr>
          <a:xfrm>
            <a:off x="5748802" y="1503385"/>
            <a:ext cx="1135131" cy="385383"/>
            <a:chOff x="-4861828" y="1482940"/>
            <a:chExt cx="1868169" cy="55334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0" name="Rettangolo arrotondato 9"/>
            <p:cNvSpPr/>
            <p:nvPr/>
          </p:nvSpPr>
          <p:spPr>
            <a:xfrm>
              <a:off x="-4861828" y="1482940"/>
              <a:ext cx="1868169" cy="553349"/>
            </a:xfrm>
            <a:prstGeom prst="roundRect">
              <a:avLst/>
            </a:prstGeom>
            <a:solidFill>
              <a:schemeClr val="bg1"/>
            </a:solidFill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tangolo 10"/>
            <p:cNvSpPr/>
            <p:nvPr/>
          </p:nvSpPr>
          <p:spPr>
            <a:xfrm>
              <a:off x="-4807804" y="1509952"/>
              <a:ext cx="1814145" cy="4993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915" tIns="0" rIns="51915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00" kern="1200" dirty="0" smtClean="0"/>
                <a:t>Collegio Sindacale</a:t>
              </a:r>
              <a:endParaRPr lang="it-IT" sz="800" kern="1200" dirty="0"/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3821294" y="2886215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00" dirty="0" smtClean="0"/>
          </a:p>
          <a:p>
            <a:pPr algn="ctr"/>
            <a:r>
              <a:rPr lang="it-IT" sz="900" dirty="0" smtClean="0"/>
              <a:t>DIREZIONE STRATEGICA</a:t>
            </a:r>
            <a:endParaRPr lang="it-IT" sz="900" dirty="0"/>
          </a:p>
        </p:txBody>
      </p:sp>
      <p:grpSp>
        <p:nvGrpSpPr>
          <p:cNvPr id="14" name="Gruppo 13"/>
          <p:cNvGrpSpPr/>
          <p:nvPr/>
        </p:nvGrpSpPr>
        <p:grpSpPr>
          <a:xfrm>
            <a:off x="5781628" y="1946901"/>
            <a:ext cx="1152127" cy="385653"/>
            <a:chOff x="93317" y="1365937"/>
            <a:chExt cx="1868169" cy="553349"/>
          </a:xfrm>
        </p:grpSpPr>
        <p:sp>
          <p:nvSpPr>
            <p:cNvPr id="15" name="Rettangolo arrotondato 14"/>
            <p:cNvSpPr/>
            <p:nvPr/>
          </p:nvSpPr>
          <p:spPr>
            <a:xfrm>
              <a:off x="93317" y="1365937"/>
              <a:ext cx="1868169" cy="553349"/>
            </a:xfrm>
            <a:prstGeom prst="roundRect">
              <a:avLst/>
            </a:prstGeom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ttangolo 15"/>
            <p:cNvSpPr/>
            <p:nvPr/>
          </p:nvSpPr>
          <p:spPr>
            <a:xfrm>
              <a:off x="147340" y="1397489"/>
              <a:ext cx="1814146" cy="49932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915" tIns="0" rIns="51915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00" dirty="0"/>
                <a:t>Collegio </a:t>
              </a:r>
              <a:r>
                <a:rPr lang="it-IT" sz="1000" dirty="0" smtClean="0"/>
                <a:t>di Direzione</a:t>
              </a:r>
              <a:endParaRPr lang="it-IT" sz="800" kern="1200" dirty="0"/>
            </a:p>
          </p:txBody>
        </p:sp>
      </p:grpSp>
      <p:sp>
        <p:nvSpPr>
          <p:cNvPr id="18" name="Rettangolo 17"/>
          <p:cNvSpPr/>
          <p:nvPr/>
        </p:nvSpPr>
        <p:spPr>
          <a:xfrm>
            <a:off x="7257119" y="2159069"/>
            <a:ext cx="1398513" cy="4195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915" tIns="0" rIns="51915" bIns="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dirty="0"/>
              <a:t>Consiglio delle Professioni </a:t>
            </a:r>
            <a:r>
              <a:rPr lang="it-IT" sz="1000" dirty="0" smtClean="0"/>
              <a:t>Sanitarie</a:t>
            </a:r>
            <a:endParaRPr lang="it-IT" sz="800" kern="1200" dirty="0"/>
          </a:p>
        </p:txBody>
      </p:sp>
      <p:sp>
        <p:nvSpPr>
          <p:cNvPr id="20" name="Rettangolo 19"/>
          <p:cNvSpPr/>
          <p:nvPr/>
        </p:nvSpPr>
        <p:spPr>
          <a:xfrm>
            <a:off x="7257119" y="2622013"/>
            <a:ext cx="1398513" cy="3796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915" tIns="0" rIns="51915" bIns="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dirty="0"/>
              <a:t>Comitati di </a:t>
            </a:r>
            <a:r>
              <a:rPr lang="it-IT" sz="1000" dirty="0" smtClean="0"/>
              <a:t>Dipartimento</a:t>
            </a:r>
            <a:endParaRPr lang="it-IT" sz="800" kern="1200" dirty="0"/>
          </a:p>
        </p:txBody>
      </p:sp>
      <p:grpSp>
        <p:nvGrpSpPr>
          <p:cNvPr id="22" name="Gruppo 21"/>
          <p:cNvGrpSpPr/>
          <p:nvPr/>
        </p:nvGrpSpPr>
        <p:grpSpPr>
          <a:xfrm>
            <a:off x="755577" y="1644793"/>
            <a:ext cx="1296144" cy="420690"/>
            <a:chOff x="93317" y="1365937"/>
            <a:chExt cx="1868169" cy="55334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3" name="Rettangolo arrotondato 22"/>
            <p:cNvSpPr/>
            <p:nvPr/>
          </p:nvSpPr>
          <p:spPr>
            <a:xfrm>
              <a:off x="93317" y="1365937"/>
              <a:ext cx="1868169" cy="553349"/>
            </a:xfrm>
            <a:prstGeom prst="roundRect">
              <a:avLst/>
            </a:prstGeom>
            <a:grpFill/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ettangolo 23"/>
            <p:cNvSpPr/>
            <p:nvPr/>
          </p:nvSpPr>
          <p:spPr>
            <a:xfrm>
              <a:off x="120329" y="1392949"/>
              <a:ext cx="1814145" cy="49932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915" tIns="0" rIns="51915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00" dirty="0" smtClean="0"/>
                <a:t>ORGANISMI</a:t>
              </a:r>
              <a:endParaRPr lang="it-IT" sz="800" kern="1200" dirty="0"/>
            </a:p>
          </p:txBody>
        </p:sp>
      </p:grpSp>
      <p:sp>
        <p:nvSpPr>
          <p:cNvPr id="25" name="Rettangolo 24"/>
          <p:cNvSpPr/>
          <p:nvPr/>
        </p:nvSpPr>
        <p:spPr>
          <a:xfrm>
            <a:off x="611561" y="2159069"/>
            <a:ext cx="1584176" cy="3796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915" tIns="0" rIns="51915" bIns="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00" dirty="0"/>
              <a:t>Conferenza </a:t>
            </a:r>
            <a:r>
              <a:rPr lang="it-IT" sz="1000" dirty="0" smtClean="0"/>
              <a:t>Territoriale </a:t>
            </a:r>
            <a:r>
              <a:rPr lang="it-IT" sz="1000" dirty="0"/>
              <a:t>S</a:t>
            </a:r>
            <a:r>
              <a:rPr lang="it-IT" sz="1000" dirty="0" smtClean="0"/>
              <a:t>anitaria </a:t>
            </a:r>
            <a:r>
              <a:rPr lang="it-IT" sz="1000" dirty="0"/>
              <a:t>e </a:t>
            </a:r>
            <a:r>
              <a:rPr lang="it-IT" sz="1000" dirty="0" smtClean="0"/>
              <a:t>Socio </a:t>
            </a:r>
            <a:r>
              <a:rPr lang="it-IT" sz="1000" dirty="0"/>
              <a:t>S</a:t>
            </a:r>
            <a:r>
              <a:rPr lang="it-IT" sz="1000" dirty="0" smtClean="0"/>
              <a:t>anitaria </a:t>
            </a:r>
            <a:endParaRPr lang="it-IT" sz="800" kern="1200" dirty="0"/>
          </a:p>
        </p:txBody>
      </p:sp>
      <p:sp>
        <p:nvSpPr>
          <p:cNvPr id="26" name="Rettangolo 25"/>
          <p:cNvSpPr/>
          <p:nvPr/>
        </p:nvSpPr>
        <p:spPr>
          <a:xfrm>
            <a:off x="611561" y="2611194"/>
            <a:ext cx="1584176" cy="3796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915" tIns="0" rIns="51915" bIns="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050" dirty="0"/>
              <a:t>Organismo </a:t>
            </a:r>
            <a:r>
              <a:rPr lang="it-IT" sz="1050" dirty="0" smtClean="0"/>
              <a:t>Indipenden</a:t>
            </a:r>
            <a:r>
              <a:rPr lang="it-IT" sz="900" dirty="0" smtClean="0"/>
              <a:t>te </a:t>
            </a:r>
            <a:r>
              <a:rPr lang="it-IT" sz="900" dirty="0"/>
              <a:t>di </a:t>
            </a:r>
            <a:r>
              <a:rPr lang="it-IT" sz="900" dirty="0" smtClean="0"/>
              <a:t>Valutazione </a:t>
            </a:r>
            <a:r>
              <a:rPr lang="it-IT" sz="900" dirty="0"/>
              <a:t>(OIV)</a:t>
            </a:r>
          </a:p>
        </p:txBody>
      </p:sp>
      <p:sp>
        <p:nvSpPr>
          <p:cNvPr id="54" name="CasellaDiTesto 53"/>
          <p:cNvSpPr txBox="1"/>
          <p:nvPr/>
        </p:nvSpPr>
        <p:spPr>
          <a:xfrm>
            <a:off x="7200226" y="4743260"/>
            <a:ext cx="827807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b="1" dirty="0" smtClean="0"/>
              <a:t>   </a:t>
            </a:r>
            <a:r>
              <a:rPr lang="it-IT" sz="700" dirty="0" smtClean="0"/>
              <a:t>Dipartimento   Area Chirurgica</a:t>
            </a:r>
            <a:endParaRPr lang="it-IT" sz="700" dirty="0"/>
          </a:p>
        </p:txBody>
      </p:sp>
      <p:graphicFrame>
        <p:nvGraphicFramePr>
          <p:cNvPr id="60" name="Diagramma 59"/>
          <p:cNvGraphicFramePr/>
          <p:nvPr>
            <p:extLst>
              <p:ext uri="{D42A27DB-BD31-4B8C-83A1-F6EECF244321}">
                <p14:modId xmlns:p14="http://schemas.microsoft.com/office/powerpoint/2010/main" val="88791137"/>
              </p:ext>
            </p:extLst>
          </p:nvPr>
        </p:nvGraphicFramePr>
        <p:xfrm>
          <a:off x="1573961" y="5814952"/>
          <a:ext cx="2232248" cy="103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8" name="Rettangolo 97"/>
          <p:cNvSpPr/>
          <p:nvPr/>
        </p:nvSpPr>
        <p:spPr>
          <a:xfrm>
            <a:off x="6196830" y="4128890"/>
            <a:ext cx="896928" cy="149888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/>
            <a:endParaRPr lang="it-IT" sz="700" dirty="0" smtClean="0"/>
          </a:p>
          <a:p>
            <a:pPr lvl="0" algn="ctr"/>
            <a:endParaRPr lang="it-IT" sz="700" dirty="0" smtClean="0"/>
          </a:p>
          <a:p>
            <a:pPr lvl="0" algn="ctr"/>
            <a:endParaRPr lang="it-IT" sz="700" dirty="0" smtClean="0"/>
          </a:p>
          <a:p>
            <a:pPr lvl="0" algn="ctr"/>
            <a:r>
              <a:rPr lang="it-IT" sz="700" dirty="0" smtClean="0"/>
              <a:t>DISTRETTI</a:t>
            </a:r>
            <a:r>
              <a:rPr lang="it-IT" sz="700" b="1" dirty="0" smtClean="0"/>
              <a:t>   </a:t>
            </a:r>
          </a:p>
          <a:p>
            <a:pPr lvl="0" algn="ctr"/>
            <a:endParaRPr lang="it-IT" sz="400" b="1" dirty="0" smtClean="0"/>
          </a:p>
          <a:p>
            <a:pPr lvl="0" algn="ctr"/>
            <a:r>
              <a:rPr lang="it-IT" sz="700" dirty="0" smtClean="0"/>
              <a:t>SC</a:t>
            </a:r>
            <a:r>
              <a:rPr lang="it-IT" sz="700" b="1" dirty="0" smtClean="0"/>
              <a:t> </a:t>
            </a:r>
            <a:r>
              <a:rPr lang="it-IT" sz="700" dirty="0" smtClean="0"/>
              <a:t>Nuoro</a:t>
            </a:r>
          </a:p>
          <a:p>
            <a:pPr lvl="0" algn="ctr"/>
            <a:r>
              <a:rPr lang="it-IT" sz="700" dirty="0" smtClean="0"/>
              <a:t>SC</a:t>
            </a:r>
            <a:r>
              <a:rPr lang="it-IT" sz="700" b="1" dirty="0" smtClean="0"/>
              <a:t> </a:t>
            </a:r>
            <a:r>
              <a:rPr lang="it-IT" sz="700" dirty="0" smtClean="0"/>
              <a:t>Siniscola</a:t>
            </a:r>
          </a:p>
          <a:p>
            <a:pPr lvl="0" algn="ctr"/>
            <a:r>
              <a:rPr lang="it-IT" sz="700" dirty="0" smtClean="0"/>
              <a:t>SC</a:t>
            </a:r>
            <a:r>
              <a:rPr lang="it-IT" sz="700" b="1" dirty="0" smtClean="0"/>
              <a:t> </a:t>
            </a:r>
            <a:r>
              <a:rPr lang="it-IT" sz="700" dirty="0" smtClean="0"/>
              <a:t>Macomer</a:t>
            </a:r>
          </a:p>
          <a:p>
            <a:pPr lvl="0" algn="ctr"/>
            <a:r>
              <a:rPr lang="it-IT" sz="700" dirty="0" smtClean="0"/>
              <a:t>SC</a:t>
            </a:r>
            <a:r>
              <a:rPr lang="it-IT" sz="700" b="1" dirty="0" smtClean="0"/>
              <a:t> </a:t>
            </a:r>
            <a:r>
              <a:rPr lang="it-IT" sz="700" dirty="0" smtClean="0"/>
              <a:t>Sorgono</a:t>
            </a:r>
          </a:p>
          <a:p>
            <a:pPr lvl="0"/>
            <a:endParaRPr lang="it-IT" sz="700" b="1" dirty="0" smtClean="0">
              <a:cs typeface="Arial" pitchFamily="34" charset="0"/>
            </a:endParaRPr>
          </a:p>
          <a:p>
            <a:pPr lvl="0"/>
            <a:endParaRPr lang="it-IT" sz="700" b="1" dirty="0">
              <a:cs typeface="Arial" pitchFamily="34" charset="0"/>
            </a:endParaRPr>
          </a:p>
          <a:p>
            <a:pPr lvl="0" algn="ctr"/>
            <a:r>
              <a:rPr lang="it-IT" sz="700" dirty="0" smtClean="0">
                <a:cs typeface="Arial" pitchFamily="34" charset="0"/>
              </a:rPr>
              <a:t>ALTRI SERVIZI TERRITORIALI</a:t>
            </a:r>
          </a:p>
          <a:p>
            <a:pPr lvl="0" algn="ctr"/>
            <a:endParaRPr lang="it-IT" sz="400" dirty="0">
              <a:cs typeface="Arial" pitchFamily="34" charset="0"/>
            </a:endParaRPr>
          </a:p>
          <a:p>
            <a:pPr lvl="0" algn="ctr"/>
            <a:r>
              <a:rPr lang="it-IT" sz="700" dirty="0" smtClean="0">
                <a:cs typeface="Arial" pitchFamily="34" charset="0"/>
              </a:rPr>
              <a:t>SC </a:t>
            </a:r>
            <a:r>
              <a:rPr lang="it-IT" sz="700" dirty="0">
                <a:cs typeface="Arial" pitchFamily="34" charset="0"/>
              </a:rPr>
              <a:t>Riabilitazione</a:t>
            </a:r>
          </a:p>
          <a:p>
            <a:pPr lvl="0" algn="ctr"/>
            <a:r>
              <a:rPr lang="it-IT" sz="700" dirty="0">
                <a:cs typeface="Arial" pitchFamily="34" charset="0"/>
              </a:rPr>
              <a:t>SC Farmacia </a:t>
            </a:r>
            <a:r>
              <a:rPr lang="it-IT" sz="700" dirty="0" smtClean="0">
                <a:cs typeface="Arial" pitchFamily="34" charset="0"/>
              </a:rPr>
              <a:t>territ. </a:t>
            </a:r>
            <a:endParaRPr lang="it-IT" sz="700" dirty="0">
              <a:cs typeface="Arial" pitchFamily="34" charset="0"/>
            </a:endParaRPr>
          </a:p>
          <a:p>
            <a:pPr lvl="0" algn="ctr"/>
            <a:r>
              <a:rPr lang="it-IT" sz="700" dirty="0">
                <a:cs typeface="Arial" pitchFamily="34" charset="0"/>
              </a:rPr>
              <a:t>SC Diabetologia  </a:t>
            </a:r>
            <a:endParaRPr lang="it-IT" sz="700" dirty="0" smtClean="0">
              <a:cs typeface="Arial" pitchFamily="34" charset="0"/>
            </a:endParaRPr>
          </a:p>
          <a:p>
            <a:pPr lvl="0" algn="ctr"/>
            <a:r>
              <a:rPr lang="en-US" sz="700" dirty="0" smtClean="0">
                <a:cs typeface="Arial" pitchFamily="34" charset="0"/>
              </a:rPr>
              <a:t>SC </a:t>
            </a:r>
            <a:r>
              <a:rPr lang="en-US" sz="700" dirty="0">
                <a:cs typeface="Arial" pitchFamily="34" charset="0"/>
              </a:rPr>
              <a:t>Hospice </a:t>
            </a:r>
          </a:p>
          <a:p>
            <a:pPr lvl="0"/>
            <a:r>
              <a:rPr lang="it-IT" sz="700" dirty="0" smtClean="0">
                <a:cs typeface="Arial" pitchFamily="34" charset="0"/>
              </a:rPr>
              <a:t> </a:t>
            </a:r>
            <a:endParaRPr lang="it-IT" sz="700" dirty="0" smtClean="0"/>
          </a:p>
          <a:p>
            <a:pPr lvl="0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dirty="0" smtClean="0"/>
              <a:t>           </a:t>
            </a:r>
            <a:endParaRPr lang="it-IT" sz="700" dirty="0"/>
          </a:p>
        </p:txBody>
      </p:sp>
      <p:grpSp>
        <p:nvGrpSpPr>
          <p:cNvPr id="111" name="Gruppo 110"/>
          <p:cNvGrpSpPr/>
          <p:nvPr/>
        </p:nvGrpSpPr>
        <p:grpSpPr>
          <a:xfrm>
            <a:off x="6422307" y="6037659"/>
            <a:ext cx="2389763" cy="364127"/>
            <a:chOff x="1260108" y="45420"/>
            <a:chExt cx="913124" cy="449971"/>
          </a:xfrm>
        </p:grpSpPr>
        <p:sp>
          <p:nvSpPr>
            <p:cNvPr id="112" name="Rettangolo arrotondato 111"/>
            <p:cNvSpPr/>
            <p:nvPr/>
          </p:nvSpPr>
          <p:spPr>
            <a:xfrm>
              <a:off x="1260108" y="45420"/>
              <a:ext cx="899945" cy="449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3" name="Rettangolo 112"/>
            <p:cNvSpPr/>
            <p:nvPr/>
          </p:nvSpPr>
          <p:spPr>
            <a:xfrm>
              <a:off x="1299645" y="59147"/>
              <a:ext cx="873587" cy="360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700" b="1" kern="1200" dirty="0" smtClean="0"/>
                <a:t>DIPARTIMENTO FUNZIONALE  DELLE CRONICITA’ E MEDICNA DI PROSSIMITA’</a:t>
              </a:r>
              <a:endParaRPr lang="it-IT" sz="700" b="1" kern="1200" dirty="0"/>
            </a:p>
          </p:txBody>
        </p:sp>
      </p:grpSp>
      <p:grpSp>
        <p:nvGrpSpPr>
          <p:cNvPr id="119" name="Gruppo 118"/>
          <p:cNvGrpSpPr/>
          <p:nvPr/>
        </p:nvGrpSpPr>
        <p:grpSpPr>
          <a:xfrm>
            <a:off x="4149596" y="3670983"/>
            <a:ext cx="899945" cy="436986"/>
            <a:chOff x="1260108" y="189436"/>
            <a:chExt cx="899945" cy="44997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20" name="Rettangolo arrotondato 119"/>
            <p:cNvSpPr/>
            <p:nvPr/>
          </p:nvSpPr>
          <p:spPr>
            <a:xfrm>
              <a:off x="1260108" y="189436"/>
              <a:ext cx="899945" cy="44997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1" name="Rettangolo 120"/>
            <p:cNvSpPr/>
            <p:nvPr/>
          </p:nvSpPr>
          <p:spPr>
            <a:xfrm>
              <a:off x="1273287" y="245245"/>
              <a:ext cx="886766" cy="33689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spcBef>
                  <a:spcPct val="0"/>
                </a:spcBef>
              </a:pPr>
              <a:r>
                <a:rPr lang="it-IT" sz="700" dirty="0" smtClean="0"/>
                <a:t>DIPARTIMENTO ASSISTENZA COLLETTIVA</a:t>
              </a:r>
              <a:endParaRPr lang="it-IT" sz="700" dirty="0"/>
            </a:p>
          </p:txBody>
        </p:sp>
      </p:grpSp>
      <p:grpSp>
        <p:nvGrpSpPr>
          <p:cNvPr id="137" name="Gruppo 136"/>
          <p:cNvGrpSpPr/>
          <p:nvPr/>
        </p:nvGrpSpPr>
        <p:grpSpPr>
          <a:xfrm>
            <a:off x="2339752" y="3240944"/>
            <a:ext cx="1675994" cy="377964"/>
            <a:chOff x="1260108" y="45420"/>
            <a:chExt cx="913124" cy="449971"/>
          </a:xfrm>
        </p:grpSpPr>
        <p:sp>
          <p:nvSpPr>
            <p:cNvPr id="138" name="Rettangolo arrotondato 137"/>
            <p:cNvSpPr/>
            <p:nvPr/>
          </p:nvSpPr>
          <p:spPr>
            <a:xfrm>
              <a:off x="1260108" y="45420"/>
              <a:ext cx="899945" cy="449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9" name="Rettangolo 138"/>
            <p:cNvSpPr/>
            <p:nvPr/>
          </p:nvSpPr>
          <p:spPr>
            <a:xfrm>
              <a:off x="1260108" y="116767"/>
              <a:ext cx="913124" cy="360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>
                <a:spcAft>
                  <a:spcPts val="600"/>
                </a:spcAft>
              </a:pPr>
              <a:r>
                <a:rPr lang="it-IT" sz="700" b="1" dirty="0" smtClean="0"/>
                <a:t>DIPARTIMENTO AMMINISTRATIVO</a:t>
              </a:r>
              <a:endParaRPr lang="it-IT" sz="500" b="1" dirty="0"/>
            </a:p>
          </p:txBody>
        </p:sp>
      </p:grpSp>
      <p:grpSp>
        <p:nvGrpSpPr>
          <p:cNvPr id="140" name="Gruppo 139"/>
          <p:cNvGrpSpPr/>
          <p:nvPr/>
        </p:nvGrpSpPr>
        <p:grpSpPr>
          <a:xfrm>
            <a:off x="2968968" y="3750926"/>
            <a:ext cx="913124" cy="377964"/>
            <a:chOff x="1260108" y="45420"/>
            <a:chExt cx="913124" cy="449971"/>
          </a:xfrm>
        </p:grpSpPr>
        <p:sp>
          <p:nvSpPr>
            <p:cNvPr id="141" name="Rettangolo arrotondato 140"/>
            <p:cNvSpPr/>
            <p:nvPr/>
          </p:nvSpPr>
          <p:spPr>
            <a:xfrm>
              <a:off x="1260108" y="45420"/>
              <a:ext cx="899945" cy="449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2" name="Rettangolo 141"/>
            <p:cNvSpPr/>
            <p:nvPr/>
          </p:nvSpPr>
          <p:spPr>
            <a:xfrm>
              <a:off x="1299645" y="59147"/>
              <a:ext cx="873587" cy="360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/>
              <a:r>
                <a:rPr lang="it-IT" sz="700" dirty="0" smtClean="0"/>
                <a:t>SC Contabilità, Bilancio </a:t>
              </a:r>
              <a:endParaRPr lang="it-IT" sz="700" dirty="0"/>
            </a:p>
          </p:txBody>
        </p:sp>
      </p:grpSp>
      <p:grpSp>
        <p:nvGrpSpPr>
          <p:cNvPr id="143" name="Gruppo 142"/>
          <p:cNvGrpSpPr/>
          <p:nvPr/>
        </p:nvGrpSpPr>
        <p:grpSpPr>
          <a:xfrm>
            <a:off x="2956178" y="4190786"/>
            <a:ext cx="913124" cy="377964"/>
            <a:chOff x="1260108" y="45420"/>
            <a:chExt cx="913124" cy="449971"/>
          </a:xfrm>
        </p:grpSpPr>
        <p:sp>
          <p:nvSpPr>
            <p:cNvPr id="144" name="Rettangolo arrotondato 143"/>
            <p:cNvSpPr/>
            <p:nvPr/>
          </p:nvSpPr>
          <p:spPr>
            <a:xfrm>
              <a:off x="1260108" y="45420"/>
              <a:ext cx="899945" cy="449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5" name="Rettangolo 144"/>
            <p:cNvSpPr/>
            <p:nvPr/>
          </p:nvSpPr>
          <p:spPr>
            <a:xfrm>
              <a:off x="1299645" y="59147"/>
              <a:ext cx="873587" cy="360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/>
              <a:r>
                <a:rPr lang="it-IT" sz="700" dirty="0" smtClean="0"/>
                <a:t>SC Provveditorato</a:t>
              </a:r>
              <a:endParaRPr lang="it-IT" sz="900" dirty="0"/>
            </a:p>
          </p:txBody>
        </p:sp>
      </p:grpSp>
      <p:grpSp>
        <p:nvGrpSpPr>
          <p:cNvPr id="146" name="Gruppo 145"/>
          <p:cNvGrpSpPr/>
          <p:nvPr/>
        </p:nvGrpSpPr>
        <p:grpSpPr>
          <a:xfrm>
            <a:off x="2962378" y="4674533"/>
            <a:ext cx="913124" cy="377964"/>
            <a:chOff x="1260108" y="45420"/>
            <a:chExt cx="913124" cy="449971"/>
          </a:xfrm>
        </p:grpSpPr>
        <p:sp>
          <p:nvSpPr>
            <p:cNvPr id="147" name="Rettangolo arrotondato 146"/>
            <p:cNvSpPr/>
            <p:nvPr/>
          </p:nvSpPr>
          <p:spPr>
            <a:xfrm>
              <a:off x="1260108" y="45420"/>
              <a:ext cx="899945" cy="449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8" name="Rettangolo 147"/>
            <p:cNvSpPr/>
            <p:nvPr/>
          </p:nvSpPr>
          <p:spPr>
            <a:xfrm>
              <a:off x="1299645" y="59147"/>
              <a:ext cx="873587" cy="436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/>
              <a:r>
                <a:rPr lang="it-IT" sz="700" dirty="0" smtClean="0"/>
                <a:t>SC Servizi Tecnico </a:t>
              </a:r>
              <a:r>
                <a:rPr lang="it-IT" sz="700" dirty="0"/>
                <a:t>L</a:t>
              </a:r>
              <a:r>
                <a:rPr lang="it-IT" sz="700" dirty="0" smtClean="0"/>
                <a:t>ogistici  e  Patrimonio</a:t>
              </a:r>
              <a:endParaRPr lang="it-IT" sz="700" dirty="0"/>
            </a:p>
          </p:txBody>
        </p:sp>
      </p:grpSp>
      <p:grpSp>
        <p:nvGrpSpPr>
          <p:cNvPr id="149" name="Gruppo 148"/>
          <p:cNvGrpSpPr/>
          <p:nvPr/>
        </p:nvGrpSpPr>
        <p:grpSpPr>
          <a:xfrm>
            <a:off x="2968968" y="5166704"/>
            <a:ext cx="913124" cy="415182"/>
            <a:chOff x="1294289" y="45420"/>
            <a:chExt cx="865764" cy="449971"/>
          </a:xfrm>
        </p:grpSpPr>
        <p:sp>
          <p:nvSpPr>
            <p:cNvPr id="150" name="Rettangolo arrotondato 149"/>
            <p:cNvSpPr/>
            <p:nvPr/>
          </p:nvSpPr>
          <p:spPr>
            <a:xfrm>
              <a:off x="1294289" y="45420"/>
              <a:ext cx="865764" cy="449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1" name="Rettangolo 150"/>
            <p:cNvSpPr/>
            <p:nvPr/>
          </p:nvSpPr>
          <p:spPr>
            <a:xfrm>
              <a:off x="1299645" y="59147"/>
              <a:ext cx="809693" cy="360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/>
              <a:r>
                <a:rPr lang="it-IT" sz="700" dirty="0" smtClean="0"/>
                <a:t>SD Servizio Personale</a:t>
              </a:r>
              <a:endParaRPr lang="it-IT" sz="700" dirty="0"/>
            </a:p>
          </p:txBody>
        </p:sp>
      </p:grpSp>
      <p:cxnSp>
        <p:nvCxnSpPr>
          <p:cNvPr id="158" name="Connettore 1 157"/>
          <p:cNvCxnSpPr/>
          <p:nvPr/>
        </p:nvCxnSpPr>
        <p:spPr>
          <a:xfrm>
            <a:off x="2567936" y="3930865"/>
            <a:ext cx="4010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1 158"/>
          <p:cNvCxnSpPr/>
          <p:nvPr/>
        </p:nvCxnSpPr>
        <p:spPr>
          <a:xfrm>
            <a:off x="2567936" y="4408685"/>
            <a:ext cx="4010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1 159"/>
          <p:cNvCxnSpPr/>
          <p:nvPr/>
        </p:nvCxnSpPr>
        <p:spPr>
          <a:xfrm>
            <a:off x="2567936" y="4854545"/>
            <a:ext cx="4010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1 160"/>
          <p:cNvCxnSpPr/>
          <p:nvPr/>
        </p:nvCxnSpPr>
        <p:spPr>
          <a:xfrm>
            <a:off x="2567936" y="5389802"/>
            <a:ext cx="4010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ttangolo 135"/>
          <p:cNvSpPr/>
          <p:nvPr/>
        </p:nvSpPr>
        <p:spPr>
          <a:xfrm>
            <a:off x="4173083" y="4117647"/>
            <a:ext cx="860979" cy="2602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kern="1200" dirty="0" smtClean="0"/>
              <a:t>SC Igiene e Sanità Pubblica</a:t>
            </a:r>
            <a:endParaRPr lang="it-IT" sz="700" kern="1200" dirty="0"/>
          </a:p>
        </p:txBody>
      </p:sp>
      <p:sp>
        <p:nvSpPr>
          <p:cNvPr id="167" name="Rettangolo 166"/>
          <p:cNvSpPr/>
          <p:nvPr/>
        </p:nvSpPr>
        <p:spPr>
          <a:xfrm>
            <a:off x="4160475" y="4595287"/>
            <a:ext cx="873587" cy="2069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kern="1200" dirty="0" smtClean="0"/>
              <a:t>SC Sanità Animale</a:t>
            </a:r>
            <a:endParaRPr lang="it-IT" sz="700" kern="1200" dirty="0"/>
          </a:p>
        </p:txBody>
      </p:sp>
      <p:sp>
        <p:nvSpPr>
          <p:cNvPr id="170" name="Rettangolo 169"/>
          <p:cNvSpPr/>
          <p:nvPr/>
        </p:nvSpPr>
        <p:spPr>
          <a:xfrm>
            <a:off x="4158014" y="4387872"/>
            <a:ext cx="848370" cy="23251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kern="1200" dirty="0" smtClean="0"/>
              <a:t>SD Igiene Alimenti    e Nutrizione</a:t>
            </a:r>
            <a:endParaRPr lang="it-IT" sz="700" kern="1200" dirty="0"/>
          </a:p>
        </p:txBody>
      </p:sp>
      <p:sp>
        <p:nvSpPr>
          <p:cNvPr id="176" name="Rettangolo 175"/>
          <p:cNvSpPr/>
          <p:nvPr/>
        </p:nvSpPr>
        <p:spPr>
          <a:xfrm>
            <a:off x="4150213" y="4782508"/>
            <a:ext cx="873587" cy="1620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kern="1200" dirty="0" smtClean="0"/>
              <a:t>SC SIAOA</a:t>
            </a:r>
            <a:endParaRPr lang="it-IT" sz="700" kern="1200" dirty="0"/>
          </a:p>
        </p:txBody>
      </p:sp>
      <p:sp>
        <p:nvSpPr>
          <p:cNvPr id="179" name="Rettangolo 178"/>
          <p:cNvSpPr/>
          <p:nvPr/>
        </p:nvSpPr>
        <p:spPr>
          <a:xfrm>
            <a:off x="4175955" y="5079495"/>
            <a:ext cx="873587" cy="2659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kern="1200" dirty="0" smtClean="0"/>
              <a:t>SC </a:t>
            </a:r>
            <a:r>
              <a:rPr lang="it-IT" sz="700" kern="1200" dirty="0" err="1" smtClean="0"/>
              <a:t>Prev</a:t>
            </a:r>
            <a:r>
              <a:rPr lang="it-IT" sz="700" kern="1200" dirty="0" smtClean="0"/>
              <a:t>. </a:t>
            </a:r>
            <a:r>
              <a:rPr lang="it-IT" sz="700" dirty="0"/>
              <a:t>e</a:t>
            </a:r>
            <a:r>
              <a:rPr lang="it-IT" sz="700" kern="1200" dirty="0" smtClean="0"/>
              <a:t> Sicurezza </a:t>
            </a:r>
            <a:r>
              <a:rPr lang="it-IT" sz="700" dirty="0" err="1"/>
              <a:t>A</a:t>
            </a:r>
            <a:r>
              <a:rPr lang="it-IT" sz="700" kern="1200" dirty="0" err="1" smtClean="0"/>
              <a:t>mb</a:t>
            </a:r>
            <a:r>
              <a:rPr lang="it-IT" sz="700" kern="1200" dirty="0" smtClean="0"/>
              <a:t>. Lav.</a:t>
            </a:r>
            <a:endParaRPr lang="it-IT" sz="700" kern="1200" dirty="0"/>
          </a:p>
        </p:txBody>
      </p:sp>
      <p:sp>
        <p:nvSpPr>
          <p:cNvPr id="182" name="Rettangolo 181"/>
          <p:cNvSpPr/>
          <p:nvPr/>
        </p:nvSpPr>
        <p:spPr>
          <a:xfrm>
            <a:off x="4175955" y="5369423"/>
            <a:ext cx="830430" cy="2124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kern="1200" dirty="0" smtClean="0"/>
              <a:t>SD Ambiente e </a:t>
            </a:r>
            <a:r>
              <a:rPr lang="it-IT" sz="700" dirty="0" smtClean="0"/>
              <a:t>S</a:t>
            </a:r>
            <a:r>
              <a:rPr lang="it-IT" sz="700" kern="1200" dirty="0" smtClean="0"/>
              <a:t>alute</a:t>
            </a:r>
            <a:endParaRPr lang="it-IT" sz="700" kern="1200" dirty="0"/>
          </a:p>
        </p:txBody>
      </p:sp>
      <p:sp>
        <p:nvSpPr>
          <p:cNvPr id="197" name="Rettangolo 196"/>
          <p:cNvSpPr/>
          <p:nvPr/>
        </p:nvSpPr>
        <p:spPr>
          <a:xfrm>
            <a:off x="4154170" y="5627774"/>
            <a:ext cx="873587" cy="2124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kern="1200" dirty="0" smtClean="0"/>
              <a:t>SD Prevenzione e promozione salute e malattie croniche</a:t>
            </a:r>
            <a:endParaRPr lang="it-IT" sz="700" kern="1200" dirty="0"/>
          </a:p>
        </p:txBody>
      </p:sp>
      <p:sp>
        <p:nvSpPr>
          <p:cNvPr id="200" name="Rettangolo 199"/>
          <p:cNvSpPr/>
          <p:nvPr/>
        </p:nvSpPr>
        <p:spPr>
          <a:xfrm>
            <a:off x="4149596" y="5894271"/>
            <a:ext cx="873587" cy="2124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kern="1200" dirty="0" smtClean="0"/>
              <a:t>SD Medicina legale</a:t>
            </a:r>
            <a:endParaRPr lang="it-IT" sz="700" kern="1200" dirty="0"/>
          </a:p>
        </p:txBody>
      </p:sp>
      <p:sp>
        <p:nvSpPr>
          <p:cNvPr id="203" name="Rettangolo 202"/>
          <p:cNvSpPr/>
          <p:nvPr/>
        </p:nvSpPr>
        <p:spPr>
          <a:xfrm>
            <a:off x="4148161" y="4944521"/>
            <a:ext cx="873587" cy="1620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kern="1200" dirty="0" smtClean="0"/>
              <a:t>SC SIAPZ</a:t>
            </a:r>
            <a:endParaRPr lang="it-IT" sz="700" kern="1200" dirty="0"/>
          </a:p>
        </p:txBody>
      </p:sp>
      <p:sp>
        <p:nvSpPr>
          <p:cNvPr id="208" name="Rettangolo 207"/>
          <p:cNvSpPr/>
          <p:nvPr/>
        </p:nvSpPr>
        <p:spPr>
          <a:xfrm>
            <a:off x="5161385" y="5319682"/>
            <a:ext cx="873587" cy="2127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kern="1200" dirty="0" smtClean="0"/>
              <a:t>SC SPDC</a:t>
            </a:r>
            <a:endParaRPr lang="it-IT" sz="700" kern="1200" dirty="0"/>
          </a:p>
        </p:txBody>
      </p:sp>
      <p:sp>
        <p:nvSpPr>
          <p:cNvPr id="209" name="Rettangolo 208"/>
          <p:cNvSpPr/>
          <p:nvPr/>
        </p:nvSpPr>
        <p:spPr>
          <a:xfrm>
            <a:off x="5182043" y="4972247"/>
            <a:ext cx="873587" cy="2127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dirty="0"/>
              <a:t>SC Neuropsichiatria </a:t>
            </a:r>
            <a:r>
              <a:rPr lang="it-IT" sz="700" dirty="0" smtClean="0"/>
              <a:t>Infantile</a:t>
            </a:r>
            <a:endParaRPr lang="it-IT" sz="700" dirty="0"/>
          </a:p>
        </p:txBody>
      </p:sp>
      <p:sp>
        <p:nvSpPr>
          <p:cNvPr id="210" name="Rettangolo 209"/>
          <p:cNvSpPr/>
          <p:nvPr/>
        </p:nvSpPr>
        <p:spPr>
          <a:xfrm>
            <a:off x="5163144" y="4581228"/>
            <a:ext cx="873587" cy="2127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dirty="0"/>
              <a:t>SC Servizi        Dipendenze</a:t>
            </a:r>
          </a:p>
        </p:txBody>
      </p:sp>
      <p:sp>
        <p:nvSpPr>
          <p:cNvPr id="211" name="Rettangolo 210"/>
          <p:cNvSpPr/>
          <p:nvPr/>
        </p:nvSpPr>
        <p:spPr>
          <a:xfrm>
            <a:off x="5182041" y="4217991"/>
            <a:ext cx="873587" cy="2127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dirty="0"/>
              <a:t>SC Centro Salute </a:t>
            </a:r>
            <a:r>
              <a:rPr lang="it-IT" sz="700" dirty="0" smtClean="0"/>
              <a:t>Mentale</a:t>
            </a:r>
            <a:endParaRPr lang="it-IT" sz="700" dirty="0"/>
          </a:p>
        </p:txBody>
      </p:sp>
      <p:sp>
        <p:nvSpPr>
          <p:cNvPr id="212" name="Rettangolo 211"/>
          <p:cNvSpPr/>
          <p:nvPr/>
        </p:nvSpPr>
        <p:spPr>
          <a:xfrm>
            <a:off x="7171812" y="4241594"/>
            <a:ext cx="873587" cy="2127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/>
            <a:r>
              <a:rPr lang="it-IT" sz="700" dirty="0"/>
              <a:t>SC </a:t>
            </a:r>
            <a:r>
              <a:rPr lang="it-IT" sz="700" b="1" dirty="0" smtClean="0"/>
              <a:t> </a:t>
            </a:r>
            <a:r>
              <a:rPr lang="it-IT" sz="700" dirty="0" smtClean="0"/>
              <a:t>DIREZIONE MEDICA DI PRESIDIO</a:t>
            </a:r>
            <a:endParaRPr lang="it-IT" sz="700" dirty="0"/>
          </a:p>
        </p:txBody>
      </p:sp>
      <p:sp>
        <p:nvSpPr>
          <p:cNvPr id="213" name="CasellaDiTesto 212"/>
          <p:cNvSpPr txBox="1"/>
          <p:nvPr/>
        </p:nvSpPr>
        <p:spPr>
          <a:xfrm>
            <a:off x="7220062" y="4991094"/>
            <a:ext cx="856421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dirty="0" smtClean="0"/>
              <a:t>Dipartimento dei Servizi</a:t>
            </a:r>
            <a:endParaRPr lang="it-IT" sz="700" dirty="0"/>
          </a:p>
        </p:txBody>
      </p:sp>
      <p:sp>
        <p:nvSpPr>
          <p:cNvPr id="214" name="CasellaDiTesto 213"/>
          <p:cNvSpPr txBox="1"/>
          <p:nvPr/>
        </p:nvSpPr>
        <p:spPr>
          <a:xfrm>
            <a:off x="7207682" y="5246686"/>
            <a:ext cx="856421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dirty="0" smtClean="0"/>
              <a:t>Dipartimento </a:t>
            </a:r>
            <a:r>
              <a:rPr lang="it-IT" sz="700" dirty="0"/>
              <a:t>Oncologico</a:t>
            </a:r>
          </a:p>
        </p:txBody>
      </p:sp>
      <p:sp>
        <p:nvSpPr>
          <p:cNvPr id="215" name="CasellaDiTesto 214"/>
          <p:cNvSpPr txBox="1"/>
          <p:nvPr/>
        </p:nvSpPr>
        <p:spPr>
          <a:xfrm>
            <a:off x="8122107" y="4152887"/>
            <a:ext cx="8564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700" dirty="0" smtClean="0"/>
              <a:t>SC Servizio delle Professioni Sanitarie</a:t>
            </a:r>
            <a:endParaRPr lang="it-IT" sz="700" dirty="0">
              <a:solidFill>
                <a:schemeClr val="tx1"/>
              </a:solidFill>
            </a:endParaRPr>
          </a:p>
        </p:txBody>
      </p:sp>
      <p:sp>
        <p:nvSpPr>
          <p:cNvPr id="216" name="CasellaDiTesto 215"/>
          <p:cNvSpPr txBox="1"/>
          <p:nvPr/>
        </p:nvSpPr>
        <p:spPr>
          <a:xfrm>
            <a:off x="8137888" y="4555622"/>
            <a:ext cx="856421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dirty="0"/>
              <a:t>SC Psicologia Aziendale</a:t>
            </a:r>
          </a:p>
        </p:txBody>
      </p:sp>
      <p:sp>
        <p:nvSpPr>
          <p:cNvPr id="217" name="CasellaDiTesto 216"/>
          <p:cNvSpPr txBox="1"/>
          <p:nvPr/>
        </p:nvSpPr>
        <p:spPr>
          <a:xfrm>
            <a:off x="8153841" y="4868264"/>
            <a:ext cx="8246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dirty="0"/>
              <a:t>SD Governo </a:t>
            </a:r>
            <a:r>
              <a:rPr lang="it-IT" sz="700" dirty="0" smtClean="0"/>
              <a:t>Liste </a:t>
            </a:r>
            <a:r>
              <a:rPr lang="it-IT" sz="700" dirty="0"/>
              <a:t>di </a:t>
            </a:r>
            <a:r>
              <a:rPr lang="it-IT" sz="700" dirty="0" smtClean="0"/>
              <a:t>Attesa     e </a:t>
            </a:r>
            <a:r>
              <a:rPr lang="it-IT" sz="700" dirty="0"/>
              <a:t>S</a:t>
            </a:r>
            <a:r>
              <a:rPr lang="it-IT" sz="700" dirty="0" smtClean="0"/>
              <a:t>viluppo </a:t>
            </a:r>
            <a:r>
              <a:rPr lang="it-IT" sz="700" dirty="0"/>
              <a:t>Medicina di Prossimità</a:t>
            </a:r>
          </a:p>
        </p:txBody>
      </p:sp>
      <p:sp>
        <p:nvSpPr>
          <p:cNvPr id="218" name="CasellaDiTesto 217"/>
          <p:cNvSpPr txBox="1"/>
          <p:nvPr/>
        </p:nvSpPr>
        <p:spPr>
          <a:xfrm>
            <a:off x="7180396" y="4514534"/>
            <a:ext cx="856421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b="1" dirty="0" smtClean="0"/>
              <a:t>   </a:t>
            </a:r>
            <a:r>
              <a:rPr lang="it-IT" sz="700" dirty="0" smtClean="0"/>
              <a:t>Dipartimento Area Medica</a:t>
            </a:r>
            <a:endParaRPr lang="it-IT" sz="700" dirty="0"/>
          </a:p>
        </p:txBody>
      </p:sp>
      <p:sp>
        <p:nvSpPr>
          <p:cNvPr id="232" name="CasellaDiTesto 231"/>
          <p:cNvSpPr txBox="1"/>
          <p:nvPr/>
        </p:nvSpPr>
        <p:spPr>
          <a:xfrm>
            <a:off x="7214640" y="5482713"/>
            <a:ext cx="808779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dirty="0" smtClean="0"/>
              <a:t>Presidio San Camillo Sorgono</a:t>
            </a:r>
            <a:endParaRPr lang="it-IT" sz="700" dirty="0"/>
          </a:p>
        </p:txBody>
      </p:sp>
      <p:cxnSp>
        <p:nvCxnSpPr>
          <p:cNvPr id="237" name="Connettore 1 236"/>
          <p:cNvCxnSpPr>
            <a:stCxn id="207" idx="2"/>
          </p:cNvCxnSpPr>
          <p:nvPr/>
        </p:nvCxnSpPr>
        <p:spPr>
          <a:xfrm>
            <a:off x="6632142" y="5901010"/>
            <a:ext cx="1508" cy="1720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1 238"/>
          <p:cNvCxnSpPr/>
          <p:nvPr/>
        </p:nvCxnSpPr>
        <p:spPr>
          <a:xfrm>
            <a:off x="7604010" y="5887258"/>
            <a:ext cx="1508" cy="1720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1 239"/>
          <p:cNvCxnSpPr/>
          <p:nvPr/>
        </p:nvCxnSpPr>
        <p:spPr>
          <a:xfrm>
            <a:off x="8564676" y="5887259"/>
            <a:ext cx="1508" cy="1720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uppo 116"/>
          <p:cNvGrpSpPr/>
          <p:nvPr/>
        </p:nvGrpSpPr>
        <p:grpSpPr>
          <a:xfrm rot="16200000">
            <a:off x="1678917" y="4465877"/>
            <a:ext cx="1651807" cy="244962"/>
            <a:chOff x="1260109" y="233820"/>
            <a:chExt cx="899946" cy="71144"/>
          </a:xfrm>
        </p:grpSpPr>
        <p:sp>
          <p:nvSpPr>
            <p:cNvPr id="118" name="Rettangolo arrotondato 117"/>
            <p:cNvSpPr/>
            <p:nvPr/>
          </p:nvSpPr>
          <p:spPr>
            <a:xfrm>
              <a:off x="1260109" y="233820"/>
              <a:ext cx="899945" cy="71142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4" name="Rettangolo 133"/>
            <p:cNvSpPr/>
            <p:nvPr/>
          </p:nvSpPr>
          <p:spPr>
            <a:xfrm>
              <a:off x="1260176" y="233821"/>
              <a:ext cx="899879" cy="7114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>
                <a:spcAft>
                  <a:spcPts val="600"/>
                </a:spcAft>
              </a:pPr>
              <a:r>
                <a:rPr lang="it-IT" sz="800" dirty="0" smtClean="0"/>
                <a:t> </a:t>
              </a:r>
              <a:r>
                <a:rPr lang="it-IT" sz="600" dirty="0" smtClean="0"/>
                <a:t>TECNOSTRUTTURA                                TECNICO AMMINISTRATIVA</a:t>
              </a:r>
              <a:endParaRPr lang="it-IT" sz="600" dirty="0"/>
            </a:p>
          </p:txBody>
        </p:sp>
      </p:grpSp>
      <p:sp>
        <p:nvSpPr>
          <p:cNvPr id="135" name="Rettangolo 134"/>
          <p:cNvSpPr/>
          <p:nvPr/>
        </p:nvSpPr>
        <p:spPr>
          <a:xfrm>
            <a:off x="4166778" y="6130676"/>
            <a:ext cx="873587" cy="21246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700" kern="1200" dirty="0" smtClean="0"/>
              <a:t>SD Sanzioni Amministrative Igienico Sanitaria</a:t>
            </a:r>
            <a:endParaRPr lang="it-IT" sz="700" kern="1200" dirty="0"/>
          </a:p>
        </p:txBody>
      </p:sp>
      <p:grpSp>
        <p:nvGrpSpPr>
          <p:cNvPr id="152" name="Gruppo 151"/>
          <p:cNvGrpSpPr/>
          <p:nvPr/>
        </p:nvGrpSpPr>
        <p:grpSpPr>
          <a:xfrm>
            <a:off x="482527" y="3263103"/>
            <a:ext cx="1675994" cy="377964"/>
            <a:chOff x="1260108" y="45420"/>
            <a:chExt cx="913124" cy="449971"/>
          </a:xfrm>
        </p:grpSpPr>
        <p:sp>
          <p:nvSpPr>
            <p:cNvPr id="154" name="Rettangolo arrotondato 153"/>
            <p:cNvSpPr/>
            <p:nvPr/>
          </p:nvSpPr>
          <p:spPr>
            <a:xfrm>
              <a:off x="1260108" y="45420"/>
              <a:ext cx="899945" cy="449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5" name="Rettangolo 154"/>
            <p:cNvSpPr/>
            <p:nvPr/>
          </p:nvSpPr>
          <p:spPr>
            <a:xfrm>
              <a:off x="1260108" y="116767"/>
              <a:ext cx="913124" cy="360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it-IT" sz="700" b="1" dirty="0"/>
                <a:t>DIPARTIMENTO DI </a:t>
              </a:r>
              <a:r>
                <a:rPr lang="it-IT" sz="700" b="1" dirty="0" smtClean="0"/>
                <a:t>STAFF</a:t>
              </a:r>
              <a:endParaRPr lang="it-IT" sz="2000" b="1" dirty="0"/>
            </a:p>
          </p:txBody>
        </p:sp>
      </p:grpSp>
      <p:cxnSp>
        <p:nvCxnSpPr>
          <p:cNvPr id="156" name="Connettore 1 155"/>
          <p:cNvCxnSpPr/>
          <p:nvPr/>
        </p:nvCxnSpPr>
        <p:spPr>
          <a:xfrm flipH="1">
            <a:off x="588810" y="3697374"/>
            <a:ext cx="22751" cy="25395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1 156"/>
          <p:cNvCxnSpPr/>
          <p:nvPr/>
        </p:nvCxnSpPr>
        <p:spPr>
          <a:xfrm>
            <a:off x="611561" y="3939908"/>
            <a:ext cx="4010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uppo 161"/>
          <p:cNvGrpSpPr/>
          <p:nvPr/>
        </p:nvGrpSpPr>
        <p:grpSpPr>
          <a:xfrm>
            <a:off x="1013662" y="3762456"/>
            <a:ext cx="1191524" cy="483734"/>
            <a:chOff x="1260108" y="45420"/>
            <a:chExt cx="899945" cy="449971"/>
          </a:xfrm>
        </p:grpSpPr>
        <p:sp>
          <p:nvSpPr>
            <p:cNvPr id="163" name="Rettangolo arrotondato 162"/>
            <p:cNvSpPr/>
            <p:nvPr/>
          </p:nvSpPr>
          <p:spPr>
            <a:xfrm>
              <a:off x="1260108" y="45420"/>
              <a:ext cx="899945" cy="449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4" name="Rettangolo 163"/>
            <p:cNvSpPr/>
            <p:nvPr/>
          </p:nvSpPr>
          <p:spPr>
            <a:xfrm>
              <a:off x="1283638" y="59147"/>
              <a:ext cx="860408" cy="360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/>
              <a:r>
                <a:rPr lang="it-IT" sz="700" dirty="0"/>
                <a:t>SC Affari </a:t>
              </a:r>
              <a:r>
                <a:rPr lang="it-IT" sz="700" dirty="0" smtClean="0"/>
                <a:t>Generali </a:t>
              </a:r>
              <a:r>
                <a:rPr lang="it-IT" sz="700" dirty="0"/>
                <a:t>e L</a:t>
              </a:r>
              <a:r>
                <a:rPr lang="it-IT" sz="700" dirty="0" smtClean="0"/>
                <a:t>egali</a:t>
              </a:r>
              <a:r>
                <a:rPr lang="it-IT" sz="700" dirty="0"/>
                <a:t>, </a:t>
              </a:r>
              <a:endParaRPr lang="it-IT" sz="700" dirty="0" smtClean="0"/>
            </a:p>
            <a:p>
              <a:pPr lvl="0" algn="ctr"/>
              <a:r>
                <a:rPr lang="it-IT" sz="700" dirty="0"/>
                <a:t>R</a:t>
              </a:r>
              <a:r>
                <a:rPr lang="it-IT" sz="700" dirty="0" smtClean="0"/>
                <a:t>elazioni </a:t>
              </a:r>
              <a:r>
                <a:rPr lang="it-IT" sz="700" dirty="0"/>
                <a:t>I</a:t>
              </a:r>
              <a:r>
                <a:rPr lang="it-IT" sz="700" dirty="0" smtClean="0"/>
                <a:t>stituzionali </a:t>
              </a:r>
              <a:r>
                <a:rPr lang="it-IT" sz="700" dirty="0"/>
                <a:t>e </a:t>
              </a:r>
              <a:r>
                <a:rPr lang="it-IT" sz="700" dirty="0" smtClean="0"/>
                <a:t>Comunicazione </a:t>
              </a:r>
              <a:r>
                <a:rPr lang="it-IT" sz="700" dirty="0"/>
                <a:t>P</a:t>
              </a:r>
              <a:r>
                <a:rPr lang="it-IT" sz="700" dirty="0" smtClean="0"/>
                <a:t>ubblica</a:t>
              </a:r>
              <a:endParaRPr lang="it-IT" sz="700" dirty="0"/>
            </a:p>
          </p:txBody>
        </p:sp>
      </p:grpSp>
      <p:grpSp>
        <p:nvGrpSpPr>
          <p:cNvPr id="165" name="Gruppo 164"/>
          <p:cNvGrpSpPr/>
          <p:nvPr/>
        </p:nvGrpSpPr>
        <p:grpSpPr>
          <a:xfrm>
            <a:off x="992469" y="4272892"/>
            <a:ext cx="1217923" cy="425846"/>
            <a:chOff x="1260108" y="45420"/>
            <a:chExt cx="899945" cy="449971"/>
          </a:xfrm>
        </p:grpSpPr>
        <p:sp>
          <p:nvSpPr>
            <p:cNvPr id="166" name="Rettangolo arrotondato 165"/>
            <p:cNvSpPr/>
            <p:nvPr/>
          </p:nvSpPr>
          <p:spPr>
            <a:xfrm>
              <a:off x="1260108" y="45420"/>
              <a:ext cx="899945" cy="449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8" name="Rettangolo 167"/>
            <p:cNvSpPr/>
            <p:nvPr/>
          </p:nvSpPr>
          <p:spPr>
            <a:xfrm>
              <a:off x="1299645" y="59147"/>
              <a:ext cx="840902" cy="360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/>
              <a:r>
                <a:rPr lang="it-IT" sz="700" dirty="0"/>
                <a:t>SC Programmazione </a:t>
              </a:r>
              <a:r>
                <a:rPr lang="it-IT" sz="700" dirty="0" smtClean="0"/>
                <a:t>e Controllo  -  Flussi </a:t>
              </a:r>
              <a:r>
                <a:rPr lang="it-IT" sz="700" dirty="0"/>
                <a:t>I</a:t>
              </a:r>
              <a:r>
                <a:rPr lang="it-IT" sz="700" dirty="0" smtClean="0"/>
                <a:t>nformativi</a:t>
              </a:r>
              <a:endParaRPr lang="it-IT" sz="700" dirty="0"/>
            </a:p>
          </p:txBody>
        </p:sp>
      </p:grpSp>
      <p:grpSp>
        <p:nvGrpSpPr>
          <p:cNvPr id="171" name="Gruppo 170"/>
          <p:cNvGrpSpPr/>
          <p:nvPr/>
        </p:nvGrpSpPr>
        <p:grpSpPr>
          <a:xfrm>
            <a:off x="993113" y="4731323"/>
            <a:ext cx="1217923" cy="391297"/>
            <a:chOff x="1260108" y="45420"/>
            <a:chExt cx="899945" cy="449971"/>
          </a:xfrm>
        </p:grpSpPr>
        <p:sp>
          <p:nvSpPr>
            <p:cNvPr id="172" name="Rettangolo arrotondato 171"/>
            <p:cNvSpPr/>
            <p:nvPr/>
          </p:nvSpPr>
          <p:spPr>
            <a:xfrm>
              <a:off x="1260108" y="45420"/>
              <a:ext cx="899945" cy="449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3" name="Rettangolo 172"/>
            <p:cNvSpPr/>
            <p:nvPr/>
          </p:nvSpPr>
          <p:spPr>
            <a:xfrm>
              <a:off x="1299645" y="59147"/>
              <a:ext cx="840902" cy="360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/>
              <a:r>
                <a:rPr lang="it-IT" sz="700" dirty="0"/>
                <a:t>SC Governo clinico e dei processi clinici e logistici</a:t>
              </a:r>
            </a:p>
          </p:txBody>
        </p:sp>
      </p:grpSp>
      <p:grpSp>
        <p:nvGrpSpPr>
          <p:cNvPr id="174" name="Gruppo 173"/>
          <p:cNvGrpSpPr/>
          <p:nvPr/>
        </p:nvGrpSpPr>
        <p:grpSpPr>
          <a:xfrm>
            <a:off x="993113" y="5153307"/>
            <a:ext cx="1217923" cy="287756"/>
            <a:chOff x="1260108" y="45420"/>
            <a:chExt cx="899945" cy="449971"/>
          </a:xfrm>
        </p:grpSpPr>
        <p:sp>
          <p:nvSpPr>
            <p:cNvPr id="175" name="Rettangolo arrotondato 174"/>
            <p:cNvSpPr/>
            <p:nvPr/>
          </p:nvSpPr>
          <p:spPr>
            <a:xfrm>
              <a:off x="1260108" y="45420"/>
              <a:ext cx="899945" cy="449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7" name="Rettangolo 176"/>
            <p:cNvSpPr/>
            <p:nvPr/>
          </p:nvSpPr>
          <p:spPr>
            <a:xfrm>
              <a:off x="1299645" y="59147"/>
              <a:ext cx="840902" cy="360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/>
              <a:r>
                <a:rPr lang="it-IT" sz="700" dirty="0"/>
                <a:t>SD Ingegneria  C</a:t>
              </a:r>
              <a:r>
                <a:rPr lang="it-IT" sz="700" dirty="0" smtClean="0"/>
                <a:t>linica</a:t>
              </a:r>
              <a:endParaRPr lang="it-IT" sz="700" dirty="0"/>
            </a:p>
          </p:txBody>
        </p:sp>
      </p:grpSp>
      <p:grpSp>
        <p:nvGrpSpPr>
          <p:cNvPr id="178" name="Gruppo 177"/>
          <p:cNvGrpSpPr/>
          <p:nvPr/>
        </p:nvGrpSpPr>
        <p:grpSpPr>
          <a:xfrm>
            <a:off x="999790" y="5464198"/>
            <a:ext cx="1217923" cy="307184"/>
            <a:chOff x="1260108" y="45420"/>
            <a:chExt cx="899945" cy="449971"/>
          </a:xfrm>
        </p:grpSpPr>
        <p:sp>
          <p:nvSpPr>
            <p:cNvPr id="180" name="Rettangolo arrotondato 179"/>
            <p:cNvSpPr/>
            <p:nvPr/>
          </p:nvSpPr>
          <p:spPr>
            <a:xfrm>
              <a:off x="1260108" y="45420"/>
              <a:ext cx="899945" cy="449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1" name="Rettangolo 180"/>
            <p:cNvSpPr/>
            <p:nvPr/>
          </p:nvSpPr>
          <p:spPr>
            <a:xfrm>
              <a:off x="1299645" y="59147"/>
              <a:ext cx="840902" cy="360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/>
              <a:r>
                <a:rPr lang="it-IT" sz="700" dirty="0"/>
                <a:t>SD Medicina del </a:t>
              </a:r>
              <a:r>
                <a:rPr lang="it-IT" sz="700" dirty="0" smtClean="0"/>
                <a:t>Lavoro</a:t>
              </a:r>
              <a:endParaRPr lang="it-IT" sz="700" dirty="0"/>
            </a:p>
          </p:txBody>
        </p:sp>
      </p:grpSp>
      <p:cxnSp>
        <p:nvCxnSpPr>
          <p:cNvPr id="183" name="Connettore 1 182"/>
          <p:cNvCxnSpPr/>
          <p:nvPr/>
        </p:nvCxnSpPr>
        <p:spPr>
          <a:xfrm>
            <a:off x="611561" y="4944521"/>
            <a:ext cx="4010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1 183"/>
          <p:cNvCxnSpPr/>
          <p:nvPr/>
        </p:nvCxnSpPr>
        <p:spPr>
          <a:xfrm>
            <a:off x="617816" y="5296309"/>
            <a:ext cx="4010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1 184"/>
          <p:cNvCxnSpPr/>
          <p:nvPr/>
        </p:nvCxnSpPr>
        <p:spPr>
          <a:xfrm>
            <a:off x="611561" y="5654205"/>
            <a:ext cx="4010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1 185"/>
          <p:cNvCxnSpPr/>
          <p:nvPr/>
        </p:nvCxnSpPr>
        <p:spPr>
          <a:xfrm>
            <a:off x="592081" y="4517772"/>
            <a:ext cx="4010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1 186"/>
          <p:cNvCxnSpPr/>
          <p:nvPr/>
        </p:nvCxnSpPr>
        <p:spPr>
          <a:xfrm>
            <a:off x="600185" y="6212428"/>
            <a:ext cx="950941" cy="14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Gruppo 190"/>
          <p:cNvGrpSpPr/>
          <p:nvPr/>
        </p:nvGrpSpPr>
        <p:grpSpPr>
          <a:xfrm>
            <a:off x="4175954" y="3253789"/>
            <a:ext cx="4896343" cy="371667"/>
            <a:chOff x="1260108" y="45420"/>
            <a:chExt cx="913124" cy="449971"/>
          </a:xfrm>
        </p:grpSpPr>
        <p:sp>
          <p:nvSpPr>
            <p:cNvPr id="192" name="Rettangolo arrotondato 191"/>
            <p:cNvSpPr/>
            <p:nvPr/>
          </p:nvSpPr>
          <p:spPr>
            <a:xfrm>
              <a:off x="1260108" y="45420"/>
              <a:ext cx="899945" cy="44997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3" name="Rettangolo 192"/>
            <p:cNvSpPr/>
            <p:nvPr/>
          </p:nvSpPr>
          <p:spPr>
            <a:xfrm>
              <a:off x="1260108" y="116767"/>
              <a:ext cx="913124" cy="3600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700" b="1" dirty="0"/>
                <a:t>ASSISTENZA SANITARIA</a:t>
              </a:r>
            </a:p>
          </p:txBody>
        </p:sp>
      </p:grpSp>
      <p:grpSp>
        <p:nvGrpSpPr>
          <p:cNvPr id="198" name="Gruppo 197"/>
          <p:cNvGrpSpPr/>
          <p:nvPr/>
        </p:nvGrpSpPr>
        <p:grpSpPr>
          <a:xfrm>
            <a:off x="5182859" y="3677690"/>
            <a:ext cx="899945" cy="436986"/>
            <a:chOff x="1260108" y="189436"/>
            <a:chExt cx="899945" cy="44997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99" name="Rettangolo arrotondato 198"/>
            <p:cNvSpPr/>
            <p:nvPr/>
          </p:nvSpPr>
          <p:spPr>
            <a:xfrm>
              <a:off x="1260108" y="189436"/>
              <a:ext cx="899945" cy="44997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1" name="Rettangolo 200"/>
            <p:cNvSpPr/>
            <p:nvPr/>
          </p:nvSpPr>
          <p:spPr>
            <a:xfrm>
              <a:off x="1273287" y="245245"/>
              <a:ext cx="886766" cy="33689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spcBef>
                  <a:spcPct val="0"/>
                </a:spcBef>
              </a:pPr>
              <a:r>
                <a:rPr lang="it-IT" sz="700" dirty="0"/>
                <a:t>DIPARTIMENTO SALUTE MENTALE E DIPENDENZE</a:t>
              </a:r>
            </a:p>
          </p:txBody>
        </p:sp>
      </p:grpSp>
      <p:grpSp>
        <p:nvGrpSpPr>
          <p:cNvPr id="202" name="Gruppo 201"/>
          <p:cNvGrpSpPr/>
          <p:nvPr/>
        </p:nvGrpSpPr>
        <p:grpSpPr>
          <a:xfrm>
            <a:off x="6215772" y="3670273"/>
            <a:ext cx="899945" cy="436986"/>
            <a:chOff x="1260108" y="189436"/>
            <a:chExt cx="899945" cy="44997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05" name="Rettangolo arrotondato 204"/>
            <p:cNvSpPr/>
            <p:nvPr/>
          </p:nvSpPr>
          <p:spPr>
            <a:xfrm>
              <a:off x="1260108" y="189436"/>
              <a:ext cx="899945" cy="44997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1" name="Rettangolo 220"/>
            <p:cNvSpPr/>
            <p:nvPr/>
          </p:nvSpPr>
          <p:spPr>
            <a:xfrm>
              <a:off x="1273287" y="245245"/>
              <a:ext cx="886766" cy="33689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spcBef>
                  <a:spcPct val="0"/>
                </a:spcBef>
              </a:pPr>
              <a:r>
                <a:rPr lang="it-IT" sz="700" dirty="0"/>
                <a:t>ASSISTENZA DISTRETTUALE</a:t>
              </a:r>
            </a:p>
          </p:txBody>
        </p:sp>
      </p:grpSp>
      <p:grpSp>
        <p:nvGrpSpPr>
          <p:cNvPr id="222" name="Gruppo 221"/>
          <p:cNvGrpSpPr/>
          <p:nvPr/>
        </p:nvGrpSpPr>
        <p:grpSpPr>
          <a:xfrm>
            <a:off x="7164158" y="3677690"/>
            <a:ext cx="899945" cy="436986"/>
            <a:chOff x="1260108" y="189436"/>
            <a:chExt cx="899945" cy="44997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23" name="Rettangolo arrotondato 222"/>
            <p:cNvSpPr/>
            <p:nvPr/>
          </p:nvSpPr>
          <p:spPr>
            <a:xfrm>
              <a:off x="1260108" y="189436"/>
              <a:ext cx="899945" cy="44997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1" name="Rettangolo 230"/>
            <p:cNvSpPr/>
            <p:nvPr/>
          </p:nvSpPr>
          <p:spPr>
            <a:xfrm>
              <a:off x="1273287" y="245245"/>
              <a:ext cx="886766" cy="33689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/>
              <a:r>
                <a:rPr lang="it-IT" sz="700" dirty="0"/>
                <a:t>ASSISTENZA</a:t>
              </a:r>
              <a:r>
                <a:rPr lang="it-IT" sz="800" dirty="0"/>
                <a:t> </a:t>
              </a:r>
              <a:r>
                <a:rPr lang="it-IT" sz="700" dirty="0"/>
                <a:t>OSPEDALIERA</a:t>
              </a:r>
              <a:endParaRPr lang="it-IT" sz="800" dirty="0"/>
            </a:p>
          </p:txBody>
        </p:sp>
      </p:grpSp>
      <p:grpSp>
        <p:nvGrpSpPr>
          <p:cNvPr id="233" name="Gruppo 232"/>
          <p:cNvGrpSpPr/>
          <p:nvPr/>
        </p:nvGrpSpPr>
        <p:grpSpPr>
          <a:xfrm>
            <a:off x="8122107" y="3677690"/>
            <a:ext cx="899945" cy="436986"/>
            <a:chOff x="1260108" y="189436"/>
            <a:chExt cx="899945" cy="44997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34" name="Rettangolo arrotondato 233"/>
            <p:cNvSpPr/>
            <p:nvPr/>
          </p:nvSpPr>
          <p:spPr>
            <a:xfrm>
              <a:off x="1260108" y="189436"/>
              <a:ext cx="899945" cy="44997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5" name="Rettangolo 234"/>
            <p:cNvSpPr/>
            <p:nvPr/>
          </p:nvSpPr>
          <p:spPr>
            <a:xfrm>
              <a:off x="1273287" y="245245"/>
              <a:ext cx="886766" cy="33689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/>
              <a:r>
                <a:rPr lang="it-IT" sz="700" dirty="0"/>
                <a:t>ASSISTENZA</a:t>
              </a:r>
              <a:r>
                <a:rPr lang="it-IT" sz="800" dirty="0"/>
                <a:t>  </a:t>
              </a:r>
              <a:r>
                <a:rPr lang="it-IT" sz="700" dirty="0"/>
                <a:t>OSPEDALE – TERRITORIO</a:t>
              </a:r>
            </a:p>
          </p:txBody>
        </p:sp>
      </p:grpSp>
      <p:grpSp>
        <p:nvGrpSpPr>
          <p:cNvPr id="236" name="Gruppo 235"/>
          <p:cNvGrpSpPr/>
          <p:nvPr/>
        </p:nvGrpSpPr>
        <p:grpSpPr>
          <a:xfrm>
            <a:off x="7290743" y="1665329"/>
            <a:ext cx="1296144" cy="420690"/>
            <a:chOff x="93317" y="1365937"/>
            <a:chExt cx="1868169" cy="55334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238" name="Rettangolo arrotondato 237"/>
            <p:cNvSpPr/>
            <p:nvPr/>
          </p:nvSpPr>
          <p:spPr>
            <a:xfrm>
              <a:off x="93317" y="1365937"/>
              <a:ext cx="1868169" cy="553349"/>
            </a:xfrm>
            <a:prstGeom prst="roundRect">
              <a:avLst/>
            </a:prstGeom>
            <a:grpFill/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1" name="Rettangolo 240"/>
            <p:cNvSpPr/>
            <p:nvPr/>
          </p:nvSpPr>
          <p:spPr>
            <a:xfrm>
              <a:off x="120329" y="1392949"/>
              <a:ext cx="1814145" cy="49932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915" tIns="0" rIns="51915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000" dirty="0" smtClean="0"/>
                <a:t>ORGANISMI</a:t>
              </a:r>
              <a:endParaRPr lang="it-IT" sz="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696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542</TotalTime>
  <Words>274</Words>
  <Application>Microsoft Office PowerPoint</Application>
  <PresentationFormat>Presentazione su schermo (4:3)</PresentationFormat>
  <Paragraphs>85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Città</vt:lpstr>
      <vt:lpstr>ORGANIGRAMMA ASL NUORO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ATTO AZIENDALE ASL 3 NUORO</dc:title>
  <dc:creator>Alessia</dc:creator>
  <cp:lastModifiedBy>Utente</cp:lastModifiedBy>
  <cp:revision>46</cp:revision>
  <dcterms:created xsi:type="dcterms:W3CDTF">2022-11-29T11:04:00Z</dcterms:created>
  <dcterms:modified xsi:type="dcterms:W3CDTF">2022-12-05T11:38:01Z</dcterms:modified>
</cp:coreProperties>
</file>