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91" r:id="rId5"/>
    <p:sldId id="278" r:id="rId6"/>
    <p:sldId id="287" r:id="rId7"/>
    <p:sldId id="294" r:id="rId8"/>
    <p:sldId id="298" r:id="rId9"/>
    <p:sldId id="300" r:id="rId10"/>
    <p:sldId id="295" r:id="rId11"/>
    <p:sldId id="296" r:id="rId12"/>
    <p:sldId id="260" r:id="rId13"/>
    <p:sldId id="290" r:id="rId14"/>
    <p:sldId id="261" r:id="rId15"/>
    <p:sldId id="262" r:id="rId16"/>
    <p:sldId id="285" r:id="rId17"/>
    <p:sldId id="284" r:id="rId18"/>
    <p:sldId id="266" r:id="rId19"/>
    <p:sldId id="267" r:id="rId20"/>
    <p:sldId id="280" r:id="rId21"/>
    <p:sldId id="286" r:id="rId22"/>
    <p:sldId id="292" r:id="rId23"/>
    <p:sldId id="276" r:id="rId24"/>
    <p:sldId id="277" r:id="rId25"/>
    <p:sldId id="279" r:id="rId26"/>
    <p:sldId id="28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RSO%20MANAGEMENT%202023\grafici%20resoco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RSO%20MANAGEMENT%202023\grafici%20resocon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RSO%20MANAGEMENT%202023\grafici%20resocon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tempi </a:t>
            </a:r>
            <a:r>
              <a:rPr lang="en-US" dirty="0" err="1"/>
              <a:t>dall'inserimento</a:t>
            </a:r>
            <a:r>
              <a:rPr lang="en-US" dirty="0"/>
              <a:t> in </a:t>
            </a:r>
            <a:r>
              <a:rPr lang="en-US" dirty="0" err="1"/>
              <a:t>lista</a:t>
            </a:r>
            <a:r>
              <a:rPr lang="en-US" baseline="0" dirty="0"/>
              <a:t> </a:t>
            </a:r>
            <a:r>
              <a:rPr lang="en-US" baseline="0" dirty="0" err="1"/>
              <a:t>d'attesa</a:t>
            </a:r>
            <a:r>
              <a:rPr lang="en-US" baseline="0" dirty="0"/>
              <a:t> </a:t>
            </a:r>
            <a:r>
              <a:rPr lang="en-US" baseline="0" dirty="0" err="1"/>
              <a:t>all'intervento</a:t>
            </a:r>
            <a:endParaRPr lang="en-US" dirty="0"/>
          </a:p>
        </c:rich>
      </c:tx>
      <c:layout>
        <c:manualLayout>
          <c:xMode val="edge"/>
          <c:yMode val="edge"/>
          <c:x val="0.19075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entro i termini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Foglio1!$B$1:$E$1</c:f>
              <c:strCache>
                <c:ptCount val="4"/>
                <c:pt idx="0">
                  <c:v>priorità a</c:v>
                </c:pt>
                <c:pt idx="1">
                  <c:v>priorità b</c:v>
                </c:pt>
                <c:pt idx="2">
                  <c:v>priorità c</c:v>
                </c:pt>
                <c:pt idx="3">
                  <c:v>priorità d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122</c:v>
                </c:pt>
                <c:pt idx="1">
                  <c:v>83</c:v>
                </c:pt>
                <c:pt idx="2">
                  <c:v>60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F-42D5-8247-1CF338F23770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oltre i termini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Foglio1!$B$1:$E$1</c:f>
              <c:strCache>
                <c:ptCount val="4"/>
                <c:pt idx="0">
                  <c:v>priorità a</c:v>
                </c:pt>
                <c:pt idx="1">
                  <c:v>priorità b</c:v>
                </c:pt>
                <c:pt idx="2">
                  <c:v>priorità c</c:v>
                </c:pt>
                <c:pt idx="3">
                  <c:v>priorità d</c:v>
                </c:pt>
              </c:strCache>
            </c:strRef>
          </c:cat>
          <c:val>
            <c:numRef>
              <c:f>Foglio1!$B$3:$E$3</c:f>
              <c:numCache>
                <c:formatCode>General</c:formatCode>
                <c:ptCount val="4"/>
                <c:pt idx="0">
                  <c:v>109</c:v>
                </c:pt>
                <c:pt idx="1">
                  <c:v>64</c:v>
                </c:pt>
                <c:pt idx="2">
                  <c:v>37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F-42D5-8247-1CF338F23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157455"/>
        <c:axId val="547185343"/>
      </c:barChart>
      <c:catAx>
        <c:axId val="829157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7185343"/>
        <c:crosses val="autoZero"/>
        <c:auto val="1"/>
        <c:lblAlgn val="ctr"/>
        <c:lblOffset val="100"/>
        <c:noMultiLvlLbl val="0"/>
      </c:catAx>
      <c:valAx>
        <c:axId val="547185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915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tempi dal termine</a:t>
            </a:r>
            <a:r>
              <a:rPr lang="it-IT" baseline="0"/>
              <a:t> del prericovero ad intervento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Foglio1!$I$2</c:f>
              <c:strCache>
                <c:ptCount val="1"/>
                <c:pt idx="0">
                  <c:v>entro 30 gg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Foglio1!$J$1:$M$1</c:f>
              <c:strCache>
                <c:ptCount val="4"/>
                <c:pt idx="0">
                  <c:v>priorità a</c:v>
                </c:pt>
                <c:pt idx="1">
                  <c:v>priorità b</c:v>
                </c:pt>
                <c:pt idx="2">
                  <c:v>priorità c</c:v>
                </c:pt>
                <c:pt idx="3">
                  <c:v>priorità d</c:v>
                </c:pt>
              </c:strCache>
            </c:strRef>
          </c:cat>
          <c:val>
            <c:numRef>
              <c:f>Foglio1!$J$2:$M$2</c:f>
              <c:numCache>
                <c:formatCode>General</c:formatCode>
                <c:ptCount val="4"/>
                <c:pt idx="0">
                  <c:v>189</c:v>
                </c:pt>
                <c:pt idx="1">
                  <c:v>117</c:v>
                </c:pt>
                <c:pt idx="2">
                  <c:v>76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1-409A-BA49-FC3139F4C948}"/>
            </c:ext>
          </c:extLst>
        </c:ser>
        <c:ser>
          <c:idx val="1"/>
          <c:order val="1"/>
          <c:tx>
            <c:strRef>
              <c:f>Foglio1!$I$3</c:f>
              <c:strCache>
                <c:ptCount val="1"/>
                <c:pt idx="0">
                  <c:v>oltre 30 gg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Foglio1!$J$1:$M$1</c:f>
              <c:strCache>
                <c:ptCount val="4"/>
                <c:pt idx="0">
                  <c:v>priorità a</c:v>
                </c:pt>
                <c:pt idx="1">
                  <c:v>priorità b</c:v>
                </c:pt>
                <c:pt idx="2">
                  <c:v>priorità c</c:v>
                </c:pt>
                <c:pt idx="3">
                  <c:v>priorità d</c:v>
                </c:pt>
              </c:strCache>
            </c:strRef>
          </c:cat>
          <c:val>
            <c:numRef>
              <c:f>Foglio1!$J$3:$M$3</c:f>
              <c:numCache>
                <c:formatCode>General</c:formatCode>
                <c:ptCount val="4"/>
                <c:pt idx="0">
                  <c:v>42</c:v>
                </c:pt>
                <c:pt idx="1">
                  <c:v>30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1-409A-BA49-FC3139F4C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109999"/>
        <c:axId val="547176191"/>
      </c:barChart>
      <c:catAx>
        <c:axId val="82910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7176191"/>
        <c:crosses val="autoZero"/>
        <c:auto val="1"/>
        <c:lblAlgn val="ctr"/>
        <c:lblOffset val="100"/>
        <c:noMultiLvlLbl val="0"/>
      </c:catAx>
      <c:valAx>
        <c:axId val="54717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910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tempi</a:t>
            </a:r>
            <a:r>
              <a:rPr lang="it-IT" baseline="0" dirty="0"/>
              <a:t> dall'inserimento in lista d'attesa al </a:t>
            </a:r>
            <a:r>
              <a:rPr lang="it-IT" baseline="0" dirty="0" err="1"/>
              <a:t>prericovero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Foglio1!$A$24</c:f>
              <c:strCache>
                <c:ptCount val="1"/>
                <c:pt idx="0">
                  <c:v>entro i termini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Foglio1!$B$23:$E$23</c:f>
              <c:strCache>
                <c:ptCount val="4"/>
                <c:pt idx="0">
                  <c:v>priorità a</c:v>
                </c:pt>
                <c:pt idx="1">
                  <c:v>priorità b</c:v>
                </c:pt>
                <c:pt idx="2">
                  <c:v>priorità c</c:v>
                </c:pt>
                <c:pt idx="3">
                  <c:v>priorità d</c:v>
                </c:pt>
              </c:strCache>
            </c:strRef>
          </c:cat>
          <c:val>
            <c:numRef>
              <c:f>Foglio1!$B$24:$E$24</c:f>
              <c:numCache>
                <c:formatCode>General</c:formatCode>
                <c:ptCount val="4"/>
                <c:pt idx="0">
                  <c:v>201</c:v>
                </c:pt>
                <c:pt idx="1">
                  <c:v>108</c:v>
                </c:pt>
                <c:pt idx="2">
                  <c:v>67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2-4156-BE66-E33049E48B38}"/>
            </c:ext>
          </c:extLst>
        </c:ser>
        <c:ser>
          <c:idx val="1"/>
          <c:order val="1"/>
          <c:tx>
            <c:strRef>
              <c:f>Foglio1!$A$25</c:f>
              <c:strCache>
                <c:ptCount val="1"/>
                <c:pt idx="0">
                  <c:v>oltre i termini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Foglio1!$B$23:$E$23</c:f>
              <c:strCache>
                <c:ptCount val="4"/>
                <c:pt idx="0">
                  <c:v>priorità a</c:v>
                </c:pt>
                <c:pt idx="1">
                  <c:v>priorità b</c:v>
                </c:pt>
                <c:pt idx="2">
                  <c:v>priorità c</c:v>
                </c:pt>
                <c:pt idx="3">
                  <c:v>priorità d</c:v>
                </c:pt>
              </c:strCache>
            </c:strRef>
          </c:cat>
          <c:val>
            <c:numRef>
              <c:f>Foglio1!$B$25:$E$25</c:f>
              <c:numCache>
                <c:formatCode>General</c:formatCode>
                <c:ptCount val="4"/>
                <c:pt idx="0">
                  <c:v>30</c:v>
                </c:pt>
                <c:pt idx="1">
                  <c:v>39</c:v>
                </c:pt>
                <c:pt idx="2">
                  <c:v>30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2-4156-BE66-E33049E48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154879"/>
        <c:axId val="543722783"/>
      </c:barChart>
      <c:catAx>
        <c:axId val="838154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3722783"/>
        <c:crosses val="autoZero"/>
        <c:auto val="1"/>
        <c:lblAlgn val="ctr"/>
        <c:lblOffset val="100"/>
        <c:noMultiLvlLbl val="0"/>
      </c:catAx>
      <c:valAx>
        <c:axId val="543722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15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6CC87-8808-4D82-981D-61546D7AA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7758CA-D6E3-4203-91DA-F671B5C45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58146F-76E0-406C-BBE5-3EDC1250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055071-09C4-4937-8D0D-9EEAF144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C2C137-33BB-470A-AE5E-D7C4B51C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08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256AA-B07A-468A-BCCF-0B2C7CC4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056446-0F5E-44E0-87CB-AF946A0DD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CB8CC6-2285-4C3F-9C5F-7B41CF3B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88FFF4-3A4D-465B-9B36-4C27C396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6CC9C-A064-4D50-92A8-260A2EB6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9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A70392-A9C9-475F-91D4-4DCFED95F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069865-0978-417F-8E0B-C22FAA840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5EDD5D-3462-485A-ACE5-D7ED24AA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DBFEA6-651E-4647-8A01-58934B48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CF1D8B-6022-4663-9569-A2B4C950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66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484C4-1764-4945-A1CD-882F3CAF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C353A7-EF13-46F9-B645-F2EE121F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9B153C-D075-4443-976A-A1C5FCA5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255CB3-5EE7-47B3-85DE-6261068D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6DCD4A-7A1A-4706-A8B7-134CB1F5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95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E2BB6-7A80-4704-93FA-2EB075AD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9E019A-87FA-4B5A-B96D-EA40215F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9E545-F4BD-4FE2-A860-1C5E3D54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48FBC8-E9BF-40C9-81BE-A8029DFF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F33118-C6FC-4916-9603-9E82D9A9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FD82E-1D55-4D1F-8CD8-20B90491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1AF3C-26F2-44ED-B790-A51BAB6C6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995A58-7CC9-4DBB-A3F4-C3CA0B868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C642E-E2AA-4C69-9241-6A539783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7AA78-C2B1-462E-8FD2-396ECC4F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7A6BC3-49B0-4BF3-8530-2AAA287F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8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B45BC-15F7-4A8C-93AF-D715D5F8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1F6902-3983-4FA6-BD57-A52C2916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B8272-8258-4F7A-BAE5-73F80A2F4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68DAF4-0CC4-405D-A4ED-1A56E7FDB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8C0DEB-40BA-49DE-80E1-CFC42BF4F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1AE55C-7384-40A0-BC2C-3326C54E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046E96-31B4-486B-80FA-CCB625AF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D523DB-11D6-43B2-AAC2-2FBAAFC8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06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57AA4-BEAF-4B9E-BA99-233D0562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E0AAB5-259E-4F1F-91FF-32D7DD1E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F3D7C9-4EF8-4FD8-9D63-5A0C3C2E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27183D-B3CF-4778-B7DC-EA8EB40B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21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67CCFB-5DEE-40CB-B087-963A30D2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47EA60-C734-4534-B22E-5AB9EC48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797164-2A7C-4AA1-B240-5CA11B32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23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8BE06-FD43-474C-A8B4-32D2C79D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EC873-5256-4710-9796-FD1EA34F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2E4F2C-ABB6-4229-99FC-320C1D707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790D4-E1DA-46E3-AF59-B2FD971C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7356B3-5150-4396-A35F-AED0CD21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04894D-EF0C-46B2-9706-789DCAF1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BFD96-60E0-4E50-848E-8BE1875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F7E262-7762-4B30-98E4-16BFC5FA5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3A57CD-7BFD-4191-9D11-5819632A7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EA145-AACD-479D-8A08-3575C9F5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E7AC52-B81D-41A6-9134-85C68F94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63C788-9214-46C9-AFD4-95A6FFC6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58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318EA1-53D7-4330-AC20-FEB45FA1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78D3F5-AC41-418E-BB7B-CBD56E1CD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E14E30-B497-4748-A118-4E5B188BA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615B-9091-467C-95FC-A75702AF3D11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E7B896-1801-4481-873E-6E59DCA1B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8A3A70-1375-40F4-ABDC-9E0C17779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EA10-9035-4BC1-B4DE-1E9C7384A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6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alute.gov.it/portale/listeAttesa/dettaglioPubblicazioniListeAttesa.jsp?lingua=italiano&amp;id=28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4" y="668795"/>
            <a:ext cx="9911862" cy="4458952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1708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“MANAGEMENT IN SANITA’ ”</a:t>
            </a:r>
          </a:p>
          <a:p>
            <a:r>
              <a:rPr lang="it-IT" b="1" dirty="0">
                <a:solidFill>
                  <a:srgbClr val="0070C0"/>
                </a:solidFill>
              </a:rPr>
              <a:t>CORSO DI FORMAZIONE</a:t>
            </a:r>
          </a:p>
          <a:p>
            <a:r>
              <a:rPr lang="it-IT" b="1" dirty="0">
                <a:solidFill>
                  <a:srgbClr val="0070C0"/>
                </a:solidFill>
              </a:rPr>
              <a:t>IN AMBITO MANAGERIALE E ORGANIZZATIVO</a:t>
            </a:r>
          </a:p>
          <a:p>
            <a:r>
              <a:rPr lang="it-IT" b="1" dirty="0">
                <a:solidFill>
                  <a:srgbClr val="0070C0"/>
                </a:solidFill>
              </a:rPr>
              <a:t>ASL 3 NUORO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0BF427-81C0-48EA-9194-523ACB074E6C}"/>
              </a:ext>
            </a:extLst>
          </p:cNvPr>
          <p:cNvSpPr txBox="1"/>
          <p:nvPr/>
        </p:nvSpPr>
        <p:spPr>
          <a:xfrm>
            <a:off x="2111319" y="457200"/>
            <a:ext cx="7969361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Assenza di tempi certi dall’inserimento in lista d’attesa all’intervento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1015D2-83DA-4B43-ABF9-B3303855E603}"/>
              </a:ext>
            </a:extLst>
          </p:cNvPr>
          <p:cNvSpPr txBox="1"/>
          <p:nvPr/>
        </p:nvSpPr>
        <p:spPr>
          <a:xfrm>
            <a:off x="425303" y="1190846"/>
            <a:ext cx="3370520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Sbilanciamento della domanda rispetto all’offerta del blocco operatorio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15424D-EDF2-4ABE-80C9-23A96D43A802}"/>
              </a:ext>
            </a:extLst>
          </p:cNvPr>
          <p:cNvSpPr txBox="1"/>
          <p:nvPr/>
        </p:nvSpPr>
        <p:spPr>
          <a:xfrm>
            <a:off x="4149110" y="1173378"/>
            <a:ext cx="3280888" cy="14465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Inserimento in lista d’attesa con un inefficiente programmazione degli interventi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E2EA1B-86B4-493B-BC17-AE2506ED111B}"/>
              </a:ext>
            </a:extLst>
          </p:cNvPr>
          <p:cNvSpPr txBox="1"/>
          <p:nvPr/>
        </p:nvSpPr>
        <p:spPr>
          <a:xfrm>
            <a:off x="425303" y="2919576"/>
            <a:ext cx="2503715" cy="1446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Mancata ottimizzazione dell’attività  del blocco operatorio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005A2D-8A2F-4DA0-BE4F-C44310BE920D}"/>
              </a:ext>
            </a:extLst>
          </p:cNvPr>
          <p:cNvSpPr txBox="1"/>
          <p:nvPr/>
        </p:nvSpPr>
        <p:spPr>
          <a:xfrm>
            <a:off x="3059984" y="2919576"/>
            <a:ext cx="2806861" cy="1446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Sovrastima dei pazienti inseriti in lista d’attesa rispetto alle capacità del blocco operatorio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FA5306-3C5A-4143-90B1-767B3D9F99E1}"/>
              </a:ext>
            </a:extLst>
          </p:cNvPr>
          <p:cNvSpPr txBox="1"/>
          <p:nvPr/>
        </p:nvSpPr>
        <p:spPr>
          <a:xfrm>
            <a:off x="1186242" y="4896441"/>
            <a:ext cx="5135188" cy="430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Mancanza di governance delle liste d’attesa</a:t>
            </a:r>
          </a:p>
        </p:txBody>
      </p: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A43C5500-155B-44F6-988F-D147FF784A54}"/>
              </a:ext>
            </a:extLst>
          </p:cNvPr>
          <p:cNvCxnSpPr>
            <a:stCxn id="4" idx="1"/>
          </p:cNvCxnSpPr>
          <p:nvPr/>
        </p:nvCxnSpPr>
        <p:spPr>
          <a:xfrm rot="10800000" flipV="1">
            <a:off x="1677161" y="672644"/>
            <a:ext cx="434159" cy="5007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937B67C-5949-462A-AFFD-583CD618E038}"/>
              </a:ext>
            </a:extLst>
          </p:cNvPr>
          <p:cNvCxnSpPr/>
          <p:nvPr/>
        </p:nvCxnSpPr>
        <p:spPr>
          <a:xfrm>
            <a:off x="5899165" y="923011"/>
            <a:ext cx="0" cy="250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8392836-E9C6-46D8-914F-61BAFE0E3273}"/>
              </a:ext>
            </a:extLst>
          </p:cNvPr>
          <p:cNvCxnSpPr>
            <a:cxnSpLocks/>
          </p:cNvCxnSpPr>
          <p:nvPr/>
        </p:nvCxnSpPr>
        <p:spPr>
          <a:xfrm>
            <a:off x="6095999" y="2619928"/>
            <a:ext cx="0" cy="2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F334B68-EAAF-4BD4-9E40-BC1399514EB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1677161" y="2298842"/>
            <a:ext cx="433402" cy="6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DED158D-59DE-42DD-BAAD-5072C8A518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110563" y="2298842"/>
            <a:ext cx="1643273" cy="59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153E59D-F4BF-40B0-ACD2-19D7622D6ED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677161" y="4366126"/>
            <a:ext cx="1605659" cy="51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B95E2F2E-11D0-4564-91CA-B5C1F95FAE9B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3753836" y="4366126"/>
            <a:ext cx="709579" cy="530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Roadmap Di Prodotto Per Il Progetto Di Esplorazione Dell'icona a Forma Di Mappa  Orizzontale Per App E Siti Web Illustrazione Vettoriale - Illustrazione di  sviluppo, processo: 188897859">
            <a:extLst>
              <a:ext uri="{FF2B5EF4-FFF2-40B4-BE49-F238E27FC236}">
                <a16:creationId xmlns:a16="http://schemas.microsoft.com/office/drawing/2014/main" id="{B1F727CD-C063-4798-83F4-C331CBB9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47" y="5344249"/>
            <a:ext cx="6920503" cy="15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C7D5708-AE31-430D-B00F-08D95347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14" y="6499932"/>
            <a:ext cx="585725" cy="30981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BC6FEA0-F7AE-48DC-B9B1-FC7BC5AD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4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0BF427-81C0-48EA-9194-523ACB074E6C}"/>
              </a:ext>
            </a:extLst>
          </p:cNvPr>
          <p:cNvSpPr txBox="1"/>
          <p:nvPr/>
        </p:nvSpPr>
        <p:spPr>
          <a:xfrm>
            <a:off x="2111319" y="457200"/>
            <a:ext cx="7969361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Assenza di tempi certi dall’inserimento in lista d’attesa all’intervento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1015D2-83DA-4B43-ABF9-B3303855E603}"/>
              </a:ext>
            </a:extLst>
          </p:cNvPr>
          <p:cNvSpPr txBox="1"/>
          <p:nvPr/>
        </p:nvSpPr>
        <p:spPr>
          <a:xfrm>
            <a:off x="425303" y="1190846"/>
            <a:ext cx="3370520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Sbilanciamento della domanda rispetto all’offerta del blocco operatorio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15424D-EDF2-4ABE-80C9-23A96D43A802}"/>
              </a:ext>
            </a:extLst>
          </p:cNvPr>
          <p:cNvSpPr txBox="1"/>
          <p:nvPr/>
        </p:nvSpPr>
        <p:spPr>
          <a:xfrm>
            <a:off x="4149110" y="1173378"/>
            <a:ext cx="3280888" cy="14465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Inserimento in lista d’attesa con un inefficiente programmazione degli interventi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8C43AB-EAEB-4D46-AEDA-FA098EABFDE6}"/>
              </a:ext>
            </a:extLst>
          </p:cNvPr>
          <p:cNvSpPr txBox="1"/>
          <p:nvPr/>
        </p:nvSpPr>
        <p:spPr>
          <a:xfrm>
            <a:off x="7783286" y="1173378"/>
            <a:ext cx="3983411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Persistenza di liste d’attesa cartacee e informatiche a promemoria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E2EA1B-86B4-493B-BC17-AE2506ED111B}"/>
              </a:ext>
            </a:extLst>
          </p:cNvPr>
          <p:cNvSpPr txBox="1"/>
          <p:nvPr/>
        </p:nvSpPr>
        <p:spPr>
          <a:xfrm>
            <a:off x="425303" y="2919576"/>
            <a:ext cx="2503715" cy="1446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Mancata ottimizzazione dell’attività  del blocco operatorio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005A2D-8A2F-4DA0-BE4F-C44310BE920D}"/>
              </a:ext>
            </a:extLst>
          </p:cNvPr>
          <p:cNvSpPr txBox="1"/>
          <p:nvPr/>
        </p:nvSpPr>
        <p:spPr>
          <a:xfrm>
            <a:off x="3059984" y="2919576"/>
            <a:ext cx="2806861" cy="1446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Sovrastima dei pazienti inseriti in lista d’attesa rispetto alle capacità del blocco operatorio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10E7DC-E150-4294-81AD-66F59BF1947F}"/>
              </a:ext>
            </a:extLst>
          </p:cNvPr>
          <p:cNvSpPr txBox="1"/>
          <p:nvPr/>
        </p:nvSpPr>
        <p:spPr>
          <a:xfrm>
            <a:off x="6449802" y="2963778"/>
            <a:ext cx="2584024" cy="1446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Sovrapposizione in parallelo tra lista ufficiale e liste ufficiose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AEB0ABA-5CDE-46AF-93F3-1B25644BF169}"/>
              </a:ext>
            </a:extLst>
          </p:cNvPr>
          <p:cNvSpPr txBox="1"/>
          <p:nvPr/>
        </p:nvSpPr>
        <p:spPr>
          <a:xfrm>
            <a:off x="9590260" y="2963778"/>
            <a:ext cx="1709111" cy="1446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Mancato rispetto delle linee di indirizzo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FA5306-3C5A-4143-90B1-767B3D9F99E1}"/>
              </a:ext>
            </a:extLst>
          </p:cNvPr>
          <p:cNvSpPr txBox="1"/>
          <p:nvPr/>
        </p:nvSpPr>
        <p:spPr>
          <a:xfrm>
            <a:off x="1186242" y="4896441"/>
            <a:ext cx="5135188" cy="430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Mancanza di governance delle liste d’attesa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9947A2-85A6-4882-9DDB-26D9CEA1790A}"/>
              </a:ext>
            </a:extLst>
          </p:cNvPr>
          <p:cNvSpPr txBox="1"/>
          <p:nvPr/>
        </p:nvSpPr>
        <p:spPr>
          <a:xfrm>
            <a:off x="6895385" y="4877288"/>
            <a:ext cx="4844596" cy="430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Insufficiente conoscenza delle normative</a:t>
            </a:r>
          </a:p>
        </p:txBody>
      </p: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A43C5500-155B-44F6-988F-D147FF784A54}"/>
              </a:ext>
            </a:extLst>
          </p:cNvPr>
          <p:cNvCxnSpPr>
            <a:stCxn id="4" idx="1"/>
          </p:cNvCxnSpPr>
          <p:nvPr/>
        </p:nvCxnSpPr>
        <p:spPr>
          <a:xfrm rot="10800000" flipV="1">
            <a:off x="1677161" y="672644"/>
            <a:ext cx="434159" cy="5007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7CA2A9AF-0F45-4303-85A3-8E93D46EFF1E}"/>
              </a:ext>
            </a:extLst>
          </p:cNvPr>
          <p:cNvCxnSpPr>
            <a:stCxn id="4" idx="3"/>
          </p:cNvCxnSpPr>
          <p:nvPr/>
        </p:nvCxnSpPr>
        <p:spPr>
          <a:xfrm>
            <a:off x="10080680" y="672644"/>
            <a:ext cx="364135" cy="5007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937B67C-5949-462A-AFFD-583CD618E038}"/>
              </a:ext>
            </a:extLst>
          </p:cNvPr>
          <p:cNvCxnSpPr/>
          <p:nvPr/>
        </p:nvCxnSpPr>
        <p:spPr>
          <a:xfrm>
            <a:off x="5899165" y="923011"/>
            <a:ext cx="0" cy="250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8392836-E9C6-46D8-914F-61BAFE0E3273}"/>
              </a:ext>
            </a:extLst>
          </p:cNvPr>
          <p:cNvCxnSpPr>
            <a:cxnSpLocks/>
          </p:cNvCxnSpPr>
          <p:nvPr/>
        </p:nvCxnSpPr>
        <p:spPr>
          <a:xfrm>
            <a:off x="6095999" y="2619928"/>
            <a:ext cx="0" cy="2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F334B68-EAAF-4BD4-9E40-BC1399514EB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1677161" y="2298842"/>
            <a:ext cx="433402" cy="6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DED158D-59DE-42DD-BAAD-5072C8A518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110563" y="2298842"/>
            <a:ext cx="1643273" cy="59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CDA2DBC-0D02-4B2A-A22D-F20A56060E2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042889" y="2281374"/>
            <a:ext cx="1732103" cy="638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46356F5B-0FAC-4A4C-B2C6-D00251829C2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9774992" y="2281374"/>
            <a:ext cx="669824" cy="682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EC7CED1-6582-40E3-9F3A-23F9D3F2C306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>
            <a:off x="7741814" y="4410328"/>
            <a:ext cx="1575869" cy="46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01699FA-2E67-43AE-8E16-36E94D7DEBD1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flipH="1">
            <a:off x="9317683" y="4410328"/>
            <a:ext cx="1127133" cy="46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153E59D-F4BF-40B0-ACD2-19D7622D6ED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677161" y="4366126"/>
            <a:ext cx="1605659" cy="51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B95E2F2E-11D0-4564-91CA-B5C1F95FAE9B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3753836" y="4366126"/>
            <a:ext cx="709579" cy="530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Roadmap Di Prodotto Per Il Progetto Di Esplorazione Dell'icona a Forma Di Mappa  Orizzontale Per App E Siti Web Illustrazione Vettoriale - Illustrazione di  sviluppo, processo: 188897859">
            <a:extLst>
              <a:ext uri="{FF2B5EF4-FFF2-40B4-BE49-F238E27FC236}">
                <a16:creationId xmlns:a16="http://schemas.microsoft.com/office/drawing/2014/main" id="{B1F727CD-C063-4798-83F4-C331CBB9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47" y="5344249"/>
            <a:ext cx="6920503" cy="15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C7D5708-AE31-430D-B00F-08D95347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14" y="6499932"/>
            <a:ext cx="585725" cy="30981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7023FBC-6570-4074-9826-7CE4CF6C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C6D038-0F2F-49A0-8F0E-9897D09C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498"/>
            <a:ext cx="10515600" cy="25815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L’attuale logistica non garantisce adeguati confort e privacy ai pazienti:</a:t>
            </a: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sala d’attesa è la stessa dei parenti della terapia intensiva</a:t>
            </a: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ambulatori sono vicini ad un magazzino</a:t>
            </a: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non esiste un punto di ristoro in prossimità </a:t>
            </a:r>
          </a:p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esiste un solo servizio igienico</a:t>
            </a: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indicazioni per raggiungere i locali sono poco chiare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2607A8-5C12-4731-87A4-83F6CBD8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FE05FF-E569-4C73-8AF1-C1729AD9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49" y="3307067"/>
            <a:ext cx="2505739" cy="33499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AA4816-4FAA-43B5-9CBA-3D90E02EF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20621" r="21173" b="25104"/>
          <a:stretch/>
        </p:blipFill>
        <p:spPr>
          <a:xfrm>
            <a:off x="5803355" y="3307067"/>
            <a:ext cx="2742623" cy="334991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8F625D-4547-43F4-B692-E0A40F31675B}"/>
              </a:ext>
            </a:extLst>
          </p:cNvPr>
          <p:cNvSpPr txBox="1"/>
          <p:nvPr/>
        </p:nvSpPr>
        <p:spPr>
          <a:xfrm>
            <a:off x="4752753" y="201014"/>
            <a:ext cx="17006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400" dirty="0"/>
              <a:t>Logistica</a:t>
            </a:r>
          </a:p>
        </p:txBody>
      </p:sp>
    </p:spTree>
    <p:extLst>
      <p:ext uri="{BB962C8B-B14F-4D97-AF65-F5344CB8AC3E}">
        <p14:creationId xmlns:p14="http://schemas.microsoft.com/office/powerpoint/2010/main" val="30999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7EFC5-A725-4B62-8542-C9A3CFE5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riorità rispetto alle tempistiche</a:t>
            </a:r>
            <a:b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372463-8FCB-4963-AE7C-132498B6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932"/>
            <a:ext cx="10515600" cy="101326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Le Classi di priorità previste nel </a:t>
            </a:r>
            <a:r>
              <a:rPr lang="it-IT" sz="2600" b="1" i="0" u="none" strike="noStrike" dirty="0">
                <a:solidFill>
                  <a:srgbClr val="9F0038"/>
                </a:solidFill>
                <a:effectLst/>
                <a:latin typeface="Trebuchet MS" panose="020B0603020202020204" pitchFamily="34" charset="0"/>
                <a:hlinkClick r:id="rId2"/>
              </a:rPr>
              <a:t>Piano nazionale di governo delle liste di attesa (PNGLA) 2019-2021</a:t>
            </a:r>
            <a:r>
              <a:rPr lang="it-IT" sz="2600" b="0" i="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 sono:</a:t>
            </a:r>
          </a:p>
          <a:p>
            <a:pPr marL="0" indent="0" algn="l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07AB21-8FFC-4788-860A-5E579B9B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3078" name="Picture 6" descr="Tempi d'attesa: i distretti dell'Ats Brianza a fatica rispettano i  parametri regionali. Al 'Mandic' servono più risorse umane - Merateonline">
            <a:extLst>
              <a:ext uri="{FF2B5EF4-FFF2-40B4-BE49-F238E27FC236}">
                <a16:creationId xmlns:a16="http://schemas.microsoft.com/office/drawing/2014/main" id="{B54E405B-67D7-4C5C-99F9-EF6C9244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23" y="2743200"/>
            <a:ext cx="7038753" cy="37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4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BFF747A-AE70-4A26-9EFE-2132023AD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348146"/>
              </p:ext>
            </p:extLst>
          </p:nvPr>
        </p:nvGraphicFramePr>
        <p:xfrm>
          <a:off x="3493682" y="39499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C63E8A8-8362-4692-AFF6-E63870A64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013133"/>
              </p:ext>
            </p:extLst>
          </p:nvPr>
        </p:nvGraphicFramePr>
        <p:xfrm>
          <a:off x="5649432" y="12067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A67D97D-59DF-4EDB-A579-BA89C8E88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578461"/>
              </p:ext>
            </p:extLst>
          </p:nvPr>
        </p:nvGraphicFramePr>
        <p:xfrm>
          <a:off x="1077432" y="12067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65137741-3580-4FAF-997A-5697383AD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B1BCE6-42FD-419A-88AF-0D81740C9117}"/>
              </a:ext>
            </a:extLst>
          </p:cNvPr>
          <p:cNvSpPr txBox="1"/>
          <p:nvPr/>
        </p:nvSpPr>
        <p:spPr>
          <a:xfrm>
            <a:off x="8065682" y="6308209"/>
            <a:ext cx="404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dati SISAR secondo semestre 2022</a:t>
            </a:r>
          </a:p>
        </p:txBody>
      </p:sp>
    </p:spTree>
    <p:extLst>
      <p:ext uri="{BB962C8B-B14F-4D97-AF65-F5344CB8AC3E}">
        <p14:creationId xmlns:p14="http://schemas.microsoft.com/office/powerpoint/2010/main" val="6687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D4AB2-BE56-402A-94EF-4A8D6381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15"/>
            <a:ext cx="10515600" cy="9261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 di riprogettazione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FB8A29-86C3-485A-911B-6B178B3C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ostituzione di un sistema per la governance che 		aggiorni le regole e le modalità di verifica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Criteri per l’integrazione con la piattaforma del blocco 	operatorio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Formazione sulle priorità rispetto alle tempistiche</a:t>
            </a:r>
          </a:p>
          <a:p>
            <a:pPr lvl="1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0D2458-FA9C-4484-AA9D-E1CE5FCE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878F3-B614-4E20-8144-7BC3F923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7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ostituzione di un sistema per la governance che aggiorni le regole e le modalità di verifica</a:t>
            </a:r>
            <a:b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6146" name="Picture 2" descr="Illustrazione di vettore di concetto astratto di moralità pubblica.  principi morali, standard etici, lavoro di polizia, pressione sociale,  luoghi della vita pubblica, società globale, regole di rispetto metafora  astratta. | Vettore Gratis">
            <a:extLst>
              <a:ext uri="{FF2B5EF4-FFF2-40B4-BE49-F238E27FC236}">
                <a16:creationId xmlns:a16="http://schemas.microsoft.com/office/drawing/2014/main" id="{C5DABB21-CBB0-4CE0-B810-B81ED4BC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83" y="2265060"/>
            <a:ext cx="4331817" cy="43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6E47478-331F-4792-A2F8-DFF0C58A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925663-8966-47DE-AB62-9DF5D6F67BC8}"/>
              </a:ext>
            </a:extLst>
          </p:cNvPr>
          <p:cNvSpPr txBox="1"/>
          <p:nvPr/>
        </p:nvSpPr>
        <p:spPr>
          <a:xfrm>
            <a:off x="1857229" y="3724516"/>
            <a:ext cx="581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Rispetto delle Norme e Leggi nazionali e regionali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6E43F9-7606-4A64-B03D-F129707D89FB}"/>
              </a:ext>
            </a:extLst>
          </p:cNvPr>
          <p:cNvSpPr txBox="1"/>
          <p:nvPr/>
        </p:nvSpPr>
        <p:spPr>
          <a:xfrm>
            <a:off x="939003" y="2999091"/>
            <a:ext cx="74215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/>
              <a:t>Gestione delle eventuali deroghe per necessità cliniche e/o sociali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CD45C2-230A-4C9B-BF17-D529E3BC27A3}"/>
              </a:ext>
            </a:extLst>
          </p:cNvPr>
          <p:cNvSpPr txBox="1"/>
          <p:nvPr/>
        </p:nvSpPr>
        <p:spPr>
          <a:xfrm>
            <a:off x="2764465" y="40616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C79A0F-79F5-4BEB-8B99-1103DF91EFD9}"/>
              </a:ext>
            </a:extLst>
          </p:cNvPr>
          <p:cNvSpPr txBox="1"/>
          <p:nvPr/>
        </p:nvSpPr>
        <p:spPr>
          <a:xfrm>
            <a:off x="307885" y="4652149"/>
            <a:ext cx="8145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Verifiche periodiche per introdurre tempestivamente i giusti correttivi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FCE13C-C534-42B1-8F85-E5D21F313777}"/>
              </a:ext>
            </a:extLst>
          </p:cNvPr>
          <p:cNvSpPr txBox="1"/>
          <p:nvPr/>
        </p:nvSpPr>
        <p:spPr>
          <a:xfrm>
            <a:off x="3291469" y="5485506"/>
            <a:ext cx="60977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/>
              <a:t>Progressiva implementazione </a:t>
            </a:r>
          </a:p>
        </p:txBody>
      </p:sp>
      <p:pic>
        <p:nvPicPr>
          <p:cNvPr id="6148" name="Picture 4" descr="Croce del Soccorso - La Stella della Vita Il simbolo internazionale di  soccorso (detto anche Star of Life o Stella della Vita) è il simbolo che si  trova su tutti i mezzi">
            <a:extLst>
              <a:ext uri="{FF2B5EF4-FFF2-40B4-BE49-F238E27FC236}">
                <a16:creationId xmlns:a16="http://schemas.microsoft.com/office/drawing/2014/main" id="{F054B73B-8385-4186-9766-DAEE50D4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97" y="3566379"/>
            <a:ext cx="316274" cy="3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9B4806-304B-45B9-8CE5-57503D9A50A5}"/>
              </a:ext>
            </a:extLst>
          </p:cNvPr>
          <p:cNvSpPr txBox="1"/>
          <p:nvPr/>
        </p:nvSpPr>
        <p:spPr>
          <a:xfrm>
            <a:off x="733646" y="2009452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Sviluppo di una struttura multidisciplinare sotto la Direzione Strategica che aggiorni le regole, rendendole univoche e condivise:</a:t>
            </a:r>
          </a:p>
        </p:txBody>
      </p:sp>
    </p:spTree>
    <p:extLst>
      <p:ext uri="{BB962C8B-B14F-4D97-AF65-F5344CB8AC3E}">
        <p14:creationId xmlns:p14="http://schemas.microsoft.com/office/powerpoint/2010/main" val="25130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voro Di Squadra, Concetto Di Collaborazione Come Simbolo Di Un Puzzle  Collettivo Illustrazione Vettoriale - Illustrazione di brainstorming,  monti: 171159286">
            <a:extLst>
              <a:ext uri="{FF2B5EF4-FFF2-40B4-BE49-F238E27FC236}">
                <a16:creationId xmlns:a16="http://schemas.microsoft.com/office/drawing/2014/main" id="{97E61F41-56E6-4880-9975-8A4E28975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t="-3508" r="-1009" b="12035"/>
          <a:stretch/>
        </p:blipFill>
        <p:spPr bwMode="auto">
          <a:xfrm>
            <a:off x="391730" y="2179786"/>
            <a:ext cx="5704270" cy="377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8C7963-74BB-4323-9626-FFF4289C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 per l’integrazione con la piattaforma del blocco operatorio</a:t>
            </a:r>
            <a:b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34B69A-4DB5-4998-BF8E-05DBFF384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B3AC4D-14AC-48F4-A6A2-6AB56AE825ED}"/>
              </a:ext>
            </a:extLst>
          </p:cNvPr>
          <p:cNvSpPr txBox="1"/>
          <p:nvPr/>
        </p:nvSpPr>
        <p:spPr>
          <a:xfrm>
            <a:off x="6397850" y="2447295"/>
            <a:ext cx="5794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Confronto periodico sulle reali capacità operative</a:t>
            </a:r>
          </a:p>
          <a:p>
            <a:r>
              <a:rPr lang="it-IT" sz="2200" dirty="0"/>
              <a:t> dei singoli reparti chirurgici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A55F27-A0BB-435B-BA0E-6C2A22EC18F8}"/>
              </a:ext>
            </a:extLst>
          </p:cNvPr>
          <p:cNvSpPr txBox="1"/>
          <p:nvPr/>
        </p:nvSpPr>
        <p:spPr>
          <a:xfrm>
            <a:off x="6397850" y="3296949"/>
            <a:ext cx="5891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Comunicazione del numero dei pazienti idonei ad </a:t>
            </a:r>
          </a:p>
          <a:p>
            <a:r>
              <a:rPr lang="it-IT" sz="2200" dirty="0"/>
              <a:t>intervento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C4C4B2-E394-4939-A755-DC9758B657D8}"/>
              </a:ext>
            </a:extLst>
          </p:cNvPr>
          <p:cNvSpPr txBox="1"/>
          <p:nvPr/>
        </p:nvSpPr>
        <p:spPr>
          <a:xfrm>
            <a:off x="6397850" y="4356921"/>
            <a:ext cx="479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Segnalazione delle difformità nel blocco </a:t>
            </a:r>
          </a:p>
          <a:p>
            <a:r>
              <a:rPr lang="it-IT" sz="2200" dirty="0"/>
              <a:t>operatorio e verifica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DA2621-F390-4A97-B828-3B3966A537F4}"/>
              </a:ext>
            </a:extLst>
          </p:cNvPr>
          <p:cNvSpPr txBox="1"/>
          <p:nvPr/>
        </p:nvSpPr>
        <p:spPr>
          <a:xfrm>
            <a:off x="6320467" y="5290990"/>
            <a:ext cx="4808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/>
              <a:t>Creazione di una comunicazione ciclica</a:t>
            </a:r>
          </a:p>
        </p:txBody>
      </p:sp>
    </p:spTree>
    <p:extLst>
      <p:ext uri="{BB962C8B-B14F-4D97-AF65-F5344CB8AC3E}">
        <p14:creationId xmlns:p14="http://schemas.microsoft.com/office/powerpoint/2010/main" val="177817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AEEFA-B3F2-46D5-B659-7F61AA02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Riprogettazione logistica</a:t>
            </a:r>
            <a:endParaRPr lang="it-IT" sz="3600" dirty="0"/>
          </a:p>
        </p:txBody>
      </p:sp>
      <p:pic>
        <p:nvPicPr>
          <p:cNvPr id="1026" name="Picture 2" descr="Coronavirus: ambulatori lombardi chiusi dal 9 marzo | Ohga!">
            <a:extLst>
              <a:ext uri="{FF2B5EF4-FFF2-40B4-BE49-F238E27FC236}">
                <a16:creationId xmlns:a16="http://schemas.microsoft.com/office/drawing/2014/main" id="{86D075B7-2D7C-4416-AA82-9FCABE9F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62" y="1637525"/>
            <a:ext cx="8429847" cy="50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18C3EF-B8D8-4F6D-B3B0-7FAB32EA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FE4CF5-2742-4211-84D9-7B14F720AD58}"/>
              </a:ext>
            </a:extLst>
          </p:cNvPr>
          <p:cNvSpPr txBox="1"/>
          <p:nvPr/>
        </p:nvSpPr>
        <p:spPr>
          <a:xfrm>
            <a:off x="10388010" y="3349255"/>
            <a:ext cx="1318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/>
              <a:t>La nostra visione</a:t>
            </a:r>
          </a:p>
        </p:txBody>
      </p:sp>
    </p:spTree>
    <p:extLst>
      <p:ext uri="{BB962C8B-B14F-4D97-AF65-F5344CB8AC3E}">
        <p14:creationId xmlns:p14="http://schemas.microsoft.com/office/powerpoint/2010/main" val="276111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6051-A786-4644-8FB0-0236A348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79" y="127651"/>
            <a:ext cx="10515600" cy="1010033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Riprogettazione logistica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815CF8-2AC4-4EA5-B0C4-4F1F0B94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8ADEAA-4489-4F1F-8BB5-CD8C324E1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94" y="1291124"/>
            <a:ext cx="7693389" cy="54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60FC93-1622-4A5D-989E-B39FC37B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42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/>
              <a:t>LA PIATTAFORMA DI PREOSPEDALIZZAZIONE CENTRALIZZATA A SUPPORTO DELLA REINGENIERIZZAZIONE DEL PERCORSO DEL PAZIENTE CHIRURGICO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937359-3E44-45D6-A240-7E0CAA6C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1026" name="Picture 2" descr="La multicanalità nei servizi di Sanità Territoriale - I-Tel blog">
            <a:extLst>
              <a:ext uri="{FF2B5EF4-FFF2-40B4-BE49-F238E27FC236}">
                <a16:creationId xmlns:a16="http://schemas.microsoft.com/office/drawing/2014/main" id="{6FE933C3-D8EA-43EF-934A-43107CCD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60" y="3117561"/>
            <a:ext cx="3944679" cy="32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4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6051-A786-4644-8FB0-0236A348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55"/>
            <a:ext cx="10515600" cy="893134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Riprogettazione logistica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815CF8-2AC4-4EA5-B0C4-4F1F0B94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82BC680-3F98-405E-A381-2276AF41E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23" y="1223949"/>
            <a:ext cx="7863682" cy="55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8F29D-3245-4E41-BB26-CBAA6D6F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Formazione e Confronto periodico</a:t>
            </a:r>
          </a:p>
        </p:txBody>
      </p:sp>
      <p:pic>
        <p:nvPicPr>
          <p:cNvPr id="7170" name="Picture 2" descr="Formazione in servizio Insegnanti di ruolo: i dettagli">
            <a:extLst>
              <a:ext uri="{FF2B5EF4-FFF2-40B4-BE49-F238E27FC236}">
                <a16:creationId xmlns:a16="http://schemas.microsoft.com/office/drawing/2014/main" id="{9447CFD1-6FB4-4F33-B4F5-411DDAC8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57" y="1446029"/>
            <a:ext cx="4266500" cy="37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91D8C8-844B-48E4-B14C-BC43DC3E3E0B}"/>
              </a:ext>
            </a:extLst>
          </p:cNvPr>
          <p:cNvSpPr txBox="1"/>
          <p:nvPr/>
        </p:nvSpPr>
        <p:spPr>
          <a:xfrm>
            <a:off x="103667" y="3040701"/>
            <a:ext cx="40855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/>
              <a:t>Deve coinvolgere tutte le figure </a:t>
            </a:r>
          </a:p>
          <a:p>
            <a:pPr algn="ctr"/>
            <a:r>
              <a:rPr lang="it-IT" sz="2200" dirty="0"/>
              <a:t>coinvolte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D442F6-4904-4538-8E4C-C94046675A22}"/>
              </a:ext>
            </a:extLst>
          </p:cNvPr>
          <p:cNvSpPr txBox="1"/>
          <p:nvPr/>
        </p:nvSpPr>
        <p:spPr>
          <a:xfrm>
            <a:off x="2836235" y="5533954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Deve essere periodica, così da adattarsi agli sviluppi normativi e alle decisioni aziendali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5D6250-BE82-4C04-8CA6-84522B890D9C}"/>
              </a:ext>
            </a:extLst>
          </p:cNvPr>
          <p:cNvSpPr txBox="1"/>
          <p:nvPr/>
        </p:nvSpPr>
        <p:spPr>
          <a:xfrm>
            <a:off x="7979734" y="2925691"/>
            <a:ext cx="4212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Deve essere basata sul confronto con altre Realtà Sanitarie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5C50035-F973-4712-B68D-1A98BF85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0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5E6D2-89C6-4686-AA9C-A84C028E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/>
              <a:t>FCS</a:t>
            </a:r>
            <a:r>
              <a:rPr lang="it-IT" sz="4400" dirty="0"/>
              <a:t>, fattori critici di successo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1EF341-03DC-442B-B63A-A46D8EB8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10242" name="Picture 2" descr="Il fattore critico di successo | Irene's vision of design">
            <a:extLst>
              <a:ext uri="{FF2B5EF4-FFF2-40B4-BE49-F238E27FC236}">
                <a16:creationId xmlns:a16="http://schemas.microsoft.com/office/drawing/2014/main" id="{F31C3F56-260D-4D0E-A2FE-E2EB4786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53314"/>
            <a:ext cx="9525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2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olo 1"/>
          <p:cNvSpPr txBox="1">
            <a:spLocks noGrp="1"/>
          </p:cNvSpPr>
          <p:nvPr>
            <p:ph type="title"/>
          </p:nvPr>
        </p:nvSpPr>
        <p:spPr>
          <a:xfrm>
            <a:off x="3095606" y="172881"/>
            <a:ext cx="6000788" cy="8770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667512">
              <a:defRPr sz="2920"/>
            </a:pPr>
            <a:r>
              <a:rPr sz="3800" b="1" dirty="0"/>
              <a:t>FCS</a:t>
            </a:r>
            <a:r>
              <a:rPr sz="3800" dirty="0"/>
              <a:t>, </a:t>
            </a:r>
            <a:r>
              <a:rPr sz="3800" dirty="0" err="1"/>
              <a:t>fattori</a:t>
            </a:r>
            <a:r>
              <a:rPr sz="3800" dirty="0"/>
              <a:t> </a:t>
            </a:r>
            <a:r>
              <a:rPr sz="3800" dirty="0" err="1"/>
              <a:t>critici</a:t>
            </a:r>
            <a:r>
              <a:rPr sz="3800" dirty="0"/>
              <a:t> di </a:t>
            </a:r>
            <a:r>
              <a:rPr sz="3800" dirty="0" err="1"/>
              <a:t>successo</a:t>
            </a:r>
            <a:endParaRPr sz="3800" dirty="0"/>
          </a:p>
          <a:p>
            <a:pPr algn="ctr" defTabSz="667512">
              <a:defRPr sz="2920"/>
            </a:pPr>
            <a:r>
              <a:rPr dirty="0" err="1"/>
              <a:t>Matrice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Responsabilità</a:t>
            </a:r>
            <a:endParaRPr dirty="0"/>
          </a:p>
        </p:txBody>
      </p:sp>
      <p:graphicFrame>
        <p:nvGraphicFramePr>
          <p:cNvPr id="134" name="Tabella 1"/>
          <p:cNvGraphicFramePr/>
          <p:nvPr/>
        </p:nvGraphicFramePr>
        <p:xfrm>
          <a:off x="928166" y="1298777"/>
          <a:ext cx="10335665" cy="5129542"/>
        </p:xfrm>
        <a:graphic>
          <a:graphicData uri="http://schemas.openxmlformats.org/drawingml/2006/table">
            <a:tbl>
              <a:tblPr bandRow="1"/>
              <a:tblGrid>
                <a:gridCol w="364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9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olidFill>
                            <a:srgbClr val="941100"/>
                          </a:solidFill>
                        </a:rPr>
                        <a:t>AZIONE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941100"/>
                          </a:solidFill>
                        </a:rPr>
                        <a:t>CHIRURGO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941100"/>
                          </a:solidFill>
                        </a:rPr>
                        <a:t>PREOSPEDALIZZAZIONE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941100"/>
                          </a:solidFill>
                        </a:rPr>
                        <a:t>ANESTESIA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Inserimento in lista d’attesa e prenotazione intervento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Controllo discostamento dalla regola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21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Comunicazione data di preospedalizzazione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9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Garantire il percorso giornaliero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Visita Anestesiologica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000" b="1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Prescrizione esami preparatori e consulenze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I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Rivalutazione Anestesiologica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I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27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Conferma inserimento in data intervento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I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5" name="Legenda: R= Responsabile; C= coinvolto; I= Informato"/>
          <p:cNvSpPr txBox="1"/>
          <p:nvPr/>
        </p:nvSpPr>
        <p:spPr>
          <a:xfrm>
            <a:off x="3584415" y="6437456"/>
            <a:ext cx="502317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Legenda: R= Responsabile; C= coinvolto; I= Informato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DCA8E4-2154-4011-98B3-E728E299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B6FD1-0257-4DB9-97EF-9D1320C6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Fasi di implementazione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0BBF24-2E3A-4B3D-8BCF-9BD9091F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Contr.1</a:t>
            </a:r>
            <a:r>
              <a:rPr lang="it-IT"/>
              <a:t>: sviluppo </a:t>
            </a:r>
            <a:r>
              <a:rPr lang="it-IT" dirty="0"/>
              <a:t>della piattaforma organizzativo-gestionale</a:t>
            </a:r>
          </a:p>
          <a:p>
            <a:r>
              <a:rPr lang="it-IT" dirty="0"/>
              <a:t>Contr.2: Formazione</a:t>
            </a:r>
          </a:p>
          <a:p>
            <a:r>
              <a:rPr lang="it-IT" dirty="0"/>
              <a:t>Contr.3: verifiche periodiche del percorso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BEAE62-E6D7-4C59-B023-DC9D1FD2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9" y="2366010"/>
            <a:ext cx="11133491" cy="17259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7963BF-E4F1-4AFB-BAF8-FBE43C16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689A645-A77A-4944-BC0B-9EEC8D81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C0424BE-AB3C-456C-84D0-5138B34B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71" y="0"/>
            <a:ext cx="4848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ITO !!!!!!!!! Grazie per la vostra attenzione - Success Kid | Make a Meme">
            <a:extLst>
              <a:ext uri="{FF2B5EF4-FFF2-40B4-BE49-F238E27FC236}">
                <a16:creationId xmlns:a16="http://schemas.microsoft.com/office/drawing/2014/main" id="{1EB8CA8E-7D9C-4B77-BE0C-3D11E604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9" y="1009483"/>
            <a:ext cx="4839033" cy="48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2E1C8A-1C3B-4542-88A5-95E026D0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03DE8-0986-425E-8F09-BE7BB709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preospedalizzazione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Centralizzata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F5237C-ADAE-47A6-9D23-516C7991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solidFill>
                  <a:srgbClr val="374151"/>
                </a:solidFill>
                <a:latin typeface="Söhne"/>
              </a:rPr>
              <a:t>‘’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L'obiettivo della </a:t>
            </a:r>
            <a:r>
              <a:rPr lang="it-IT" b="0" i="0" dirty="0" err="1">
                <a:solidFill>
                  <a:srgbClr val="374151"/>
                </a:solidFill>
                <a:effectLst/>
                <a:latin typeface="Söhne"/>
              </a:rPr>
              <a:t>preospedalizzazione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 è ottimizzare la cura del paziente, pianificare e coordinare le attività necessarie per la sua accoglienza in ospedale, e garantire che tutti i dettagli siano gestiti in modo efficace per migliorare la qualità delle cure.’’*</a:t>
            </a:r>
          </a:p>
          <a:p>
            <a:pPr marL="0" indent="0" algn="just">
              <a:buNone/>
            </a:pPr>
            <a:r>
              <a:rPr lang="it-IT" dirty="0"/>
              <a:t>In altri termini:</a:t>
            </a:r>
          </a:p>
          <a:p>
            <a:pPr marL="0" indent="0" algn="just">
              <a:buNone/>
            </a:pPr>
            <a:r>
              <a:rPr lang="it-IT" dirty="0"/>
              <a:t>E’ un servizio che ha l’obiettivo di migliorare</a:t>
            </a:r>
            <a:r>
              <a:rPr lang="it-IT" dirty="0">
                <a:solidFill>
                  <a:srgbClr val="040C28"/>
                </a:solidFill>
                <a:latin typeface="Google Sans"/>
              </a:rPr>
              <a:t> la sicurezza e 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di ridurre i tempi di degenza eseguendo visite mediche ed accertamenti diagnostici preoperatori</a:t>
            </a:r>
            <a:r>
              <a:rPr lang="it-IT" b="0" i="0" dirty="0">
                <a:solidFill>
                  <a:srgbClr val="202124"/>
                </a:solidFill>
                <a:effectLst/>
                <a:latin typeface="Google Sans"/>
              </a:rPr>
              <a:t> (esami ematici, ECG, radiografie torace, visita anestesiologica ecc.) prima del ricovero vero e proprio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245705-2DAB-41FE-87F6-4F719AE0D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1" y="0"/>
            <a:ext cx="1448517" cy="6035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7739C1-E897-4E21-9DFE-1BFC8E6353AF}"/>
              </a:ext>
            </a:extLst>
          </p:cNvPr>
          <p:cNvSpPr txBox="1"/>
          <p:nvPr/>
        </p:nvSpPr>
        <p:spPr>
          <a:xfrm>
            <a:off x="4968950" y="6308209"/>
            <a:ext cx="713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*Conferenza Stato-Regioni e provincia autonoma di Trento e Bolzano 2020</a:t>
            </a:r>
          </a:p>
        </p:txBody>
      </p:sp>
    </p:spTree>
    <p:extLst>
      <p:ext uri="{BB962C8B-B14F-4D97-AF65-F5344CB8AC3E}">
        <p14:creationId xmlns:p14="http://schemas.microsoft.com/office/powerpoint/2010/main" val="217447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C0F3C-2F4C-40F8-A74D-EDDE2815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90" y="86057"/>
            <a:ext cx="10641419" cy="730028"/>
          </a:xfrm>
        </p:spPr>
        <p:txBody>
          <a:bodyPr>
            <a:normAutofit/>
          </a:bodyPr>
          <a:lstStyle/>
          <a:p>
            <a:pPr algn="ctr"/>
            <a:r>
              <a:rPr lang="it-I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Gruppo di lavoro</a:t>
            </a:r>
            <a:endParaRPr lang="it-IT" sz="3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C835AF-06BC-4AF4-8516-F07901B8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045A202-D034-4586-AE97-8ED2157AB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1" y="1011791"/>
            <a:ext cx="5645888" cy="5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7B1C2-AF6C-4D55-AB90-1EB847FC16D7}"/>
              </a:ext>
            </a:extLst>
          </p:cNvPr>
          <p:cNvSpPr txBox="1"/>
          <p:nvPr/>
        </p:nvSpPr>
        <p:spPr>
          <a:xfrm>
            <a:off x="727269" y="651531"/>
            <a:ext cx="41333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Inserimento del pz in lista d’attesa </a:t>
            </a:r>
          </a:p>
          <a:p>
            <a:r>
              <a:rPr lang="it-IT" sz="2200" dirty="0"/>
              <a:t>da parte del chirurgo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33B3FD-8F2F-4E02-B26B-18F1E3CB7181}"/>
              </a:ext>
            </a:extLst>
          </p:cNvPr>
          <p:cNvSpPr txBox="1"/>
          <p:nvPr/>
        </p:nvSpPr>
        <p:spPr>
          <a:xfrm>
            <a:off x="6208224" y="364107"/>
            <a:ext cx="5433347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Comunicazione dei nominativi dei pz </a:t>
            </a:r>
          </a:p>
          <a:p>
            <a:r>
              <a:rPr lang="it-IT" sz="2200" dirty="0"/>
              <a:t>al </a:t>
            </a:r>
            <a:r>
              <a:rPr lang="it-IT" sz="2200" dirty="0" err="1"/>
              <a:t>prericovero</a:t>
            </a:r>
            <a:r>
              <a:rPr lang="it-IT" sz="2200" dirty="0"/>
              <a:t> mediante griglia  informatizzata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4238C9-E322-489E-B346-46E3EF66014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860645" y="748828"/>
            <a:ext cx="1347579" cy="28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7A19570B-FC32-4CBA-903A-D1DC02BE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9222" name="Picture 6" descr="Come vi comportate davanti a questo segnale stradale? - 1.4.40-114">
            <a:extLst>
              <a:ext uri="{FF2B5EF4-FFF2-40B4-BE49-F238E27FC236}">
                <a16:creationId xmlns:a16="http://schemas.microsoft.com/office/drawing/2014/main" id="{70F573E4-DD00-4BA1-8FDE-1FB8E216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33" y="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5CC40D-7982-4A9F-8DD8-E913393BE5A7}"/>
              </a:ext>
            </a:extLst>
          </p:cNvPr>
          <p:cNvSpPr txBox="1"/>
          <p:nvPr/>
        </p:nvSpPr>
        <p:spPr>
          <a:xfrm flipH="1">
            <a:off x="1085072" y="5652470"/>
            <a:ext cx="88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ATTENZIONE ALL’OVERBOOKING</a:t>
            </a:r>
          </a:p>
        </p:txBody>
      </p:sp>
    </p:spTree>
    <p:extLst>
      <p:ext uri="{BB962C8B-B14F-4D97-AF65-F5344CB8AC3E}">
        <p14:creationId xmlns:p14="http://schemas.microsoft.com/office/powerpoint/2010/main" val="26092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7B1C2-AF6C-4D55-AB90-1EB847FC16D7}"/>
              </a:ext>
            </a:extLst>
          </p:cNvPr>
          <p:cNvSpPr txBox="1"/>
          <p:nvPr/>
        </p:nvSpPr>
        <p:spPr>
          <a:xfrm>
            <a:off x="727269" y="651531"/>
            <a:ext cx="41333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Inserimento del pz in lista d’attesa </a:t>
            </a:r>
          </a:p>
          <a:p>
            <a:r>
              <a:rPr lang="it-IT" sz="2200" dirty="0"/>
              <a:t>da parte del chirurgo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33B3FD-8F2F-4E02-B26B-18F1E3CB7181}"/>
              </a:ext>
            </a:extLst>
          </p:cNvPr>
          <p:cNvSpPr txBox="1"/>
          <p:nvPr/>
        </p:nvSpPr>
        <p:spPr>
          <a:xfrm>
            <a:off x="6208224" y="364107"/>
            <a:ext cx="5433347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Comunicazione dei nominativi dei pz </a:t>
            </a:r>
          </a:p>
          <a:p>
            <a:r>
              <a:rPr lang="it-IT" sz="2200" dirty="0"/>
              <a:t>al </a:t>
            </a:r>
            <a:r>
              <a:rPr lang="it-IT" sz="2200" dirty="0" err="1"/>
              <a:t>prericovero</a:t>
            </a:r>
            <a:r>
              <a:rPr lang="it-IT" sz="2200" dirty="0"/>
              <a:t> mediante griglia  informatizzata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7B57DC-2FF9-4300-9A6F-E5761DE8367B}"/>
              </a:ext>
            </a:extLst>
          </p:cNvPr>
          <p:cNvSpPr txBox="1"/>
          <p:nvPr/>
        </p:nvSpPr>
        <p:spPr>
          <a:xfrm>
            <a:off x="5936776" y="1567049"/>
            <a:ext cx="611257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Esecuzione del questionario anamnestico telefonico</a:t>
            </a:r>
          </a:p>
          <a:p>
            <a:r>
              <a:rPr lang="it-IT" sz="2200" dirty="0"/>
              <a:t>e prescrizione degli accertamenti necessari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BC5AFF-3F7C-4D73-8091-235D48EF5850}"/>
              </a:ext>
            </a:extLst>
          </p:cNvPr>
          <p:cNvSpPr txBox="1"/>
          <p:nvPr/>
        </p:nvSpPr>
        <p:spPr>
          <a:xfrm>
            <a:off x="727269" y="2659559"/>
            <a:ext cx="6442918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Il giorno del </a:t>
            </a:r>
            <a:r>
              <a:rPr lang="it-IT" sz="2200" dirty="0" err="1"/>
              <a:t>prericovero</a:t>
            </a:r>
            <a:r>
              <a:rPr lang="it-IT" sz="2200" dirty="0"/>
              <a:t> esecuzione degli accertamenti</a:t>
            </a:r>
          </a:p>
          <a:p>
            <a:r>
              <a:rPr lang="it-IT" sz="2200" dirty="0"/>
              <a:t>e visita anestesiologica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4238C9-E322-489E-B346-46E3EF66014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860645" y="748828"/>
            <a:ext cx="1347579" cy="28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9863D88-B3CD-4A8D-8317-ABFC2C07D190}"/>
              </a:ext>
            </a:extLst>
          </p:cNvPr>
          <p:cNvCxnSpPr>
            <a:cxnSpLocks/>
          </p:cNvCxnSpPr>
          <p:nvPr/>
        </p:nvCxnSpPr>
        <p:spPr>
          <a:xfrm>
            <a:off x="7861110" y="1133548"/>
            <a:ext cx="0" cy="4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B06CFF4-172C-41F5-AA1A-E6195C3EB82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104707" y="1951770"/>
            <a:ext cx="2832069" cy="660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7A19570B-FC32-4CBA-903A-D1DC02BE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pic>
        <p:nvPicPr>
          <p:cNvPr id="23" name="Picture 6" descr="Come vi comportate davanti a questo segnale stradale? - 1.4.40-114">
            <a:extLst>
              <a:ext uri="{FF2B5EF4-FFF2-40B4-BE49-F238E27FC236}">
                <a16:creationId xmlns:a16="http://schemas.microsoft.com/office/drawing/2014/main" id="{9CDDE2DC-6E2F-46B0-AB26-31C71246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83" y="221338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84D862-602F-43A3-8B11-2BD8C1FC5D51}"/>
              </a:ext>
            </a:extLst>
          </p:cNvPr>
          <p:cNvSpPr txBox="1"/>
          <p:nvPr/>
        </p:nvSpPr>
        <p:spPr>
          <a:xfrm>
            <a:off x="382772" y="5786006"/>
            <a:ext cx="11589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FF0000"/>
                </a:solidFill>
              </a:rPr>
              <a:t>CERCARE DI GARANTIRE CHE TUTTE LE PRESTAZIONI AVVENGANO IN UNA GIORNATA</a:t>
            </a:r>
          </a:p>
        </p:txBody>
      </p:sp>
    </p:spTree>
    <p:extLst>
      <p:ext uri="{BB962C8B-B14F-4D97-AF65-F5344CB8AC3E}">
        <p14:creationId xmlns:p14="http://schemas.microsoft.com/office/powerpoint/2010/main" val="227429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7B1C2-AF6C-4D55-AB90-1EB847FC16D7}"/>
              </a:ext>
            </a:extLst>
          </p:cNvPr>
          <p:cNvSpPr txBox="1"/>
          <p:nvPr/>
        </p:nvSpPr>
        <p:spPr>
          <a:xfrm>
            <a:off x="727269" y="651531"/>
            <a:ext cx="41333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Inserimento del pz in lista d’attesa </a:t>
            </a:r>
          </a:p>
          <a:p>
            <a:r>
              <a:rPr lang="it-IT" sz="2200" dirty="0"/>
              <a:t>da parte del chirurgo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33B3FD-8F2F-4E02-B26B-18F1E3CB7181}"/>
              </a:ext>
            </a:extLst>
          </p:cNvPr>
          <p:cNvSpPr txBox="1"/>
          <p:nvPr/>
        </p:nvSpPr>
        <p:spPr>
          <a:xfrm>
            <a:off x="6208224" y="364107"/>
            <a:ext cx="5433347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Comunicazione dei nominativi dei pz </a:t>
            </a:r>
          </a:p>
          <a:p>
            <a:r>
              <a:rPr lang="it-IT" sz="2200" dirty="0"/>
              <a:t>al </a:t>
            </a:r>
            <a:r>
              <a:rPr lang="it-IT" sz="2200" dirty="0" err="1"/>
              <a:t>prericovero</a:t>
            </a:r>
            <a:r>
              <a:rPr lang="it-IT" sz="2200" dirty="0"/>
              <a:t> mediante griglia  informatizzata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7B57DC-2FF9-4300-9A6F-E5761DE8367B}"/>
              </a:ext>
            </a:extLst>
          </p:cNvPr>
          <p:cNvSpPr txBox="1"/>
          <p:nvPr/>
        </p:nvSpPr>
        <p:spPr>
          <a:xfrm>
            <a:off x="5936776" y="1567049"/>
            <a:ext cx="611257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Esecuzione del questionario anamnestico telefonico</a:t>
            </a:r>
          </a:p>
          <a:p>
            <a:r>
              <a:rPr lang="it-IT" sz="2200" dirty="0"/>
              <a:t>e prescrizione degli accertamenti necessari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BC5AFF-3F7C-4D73-8091-235D48EF5850}"/>
              </a:ext>
            </a:extLst>
          </p:cNvPr>
          <p:cNvSpPr txBox="1"/>
          <p:nvPr/>
        </p:nvSpPr>
        <p:spPr>
          <a:xfrm>
            <a:off x="730590" y="2604368"/>
            <a:ext cx="6442918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Il giorno del </a:t>
            </a:r>
            <a:r>
              <a:rPr lang="it-IT" sz="2200" dirty="0" err="1"/>
              <a:t>prericovero</a:t>
            </a:r>
            <a:r>
              <a:rPr lang="it-IT" sz="2200" dirty="0"/>
              <a:t> esecuzione degli accertamenti</a:t>
            </a:r>
          </a:p>
          <a:p>
            <a:r>
              <a:rPr lang="it-IT" sz="2200" dirty="0"/>
              <a:t>e visita anestesiologica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50AA0F-B15E-421E-BAA8-8421B0EEE1DC}"/>
              </a:ext>
            </a:extLst>
          </p:cNvPr>
          <p:cNvSpPr txBox="1"/>
          <p:nvPr/>
        </p:nvSpPr>
        <p:spPr>
          <a:xfrm>
            <a:off x="1264487" y="3886603"/>
            <a:ext cx="131157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Pz Idoneo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98CCF9-3B92-45AD-9903-B012D9C9D013}"/>
              </a:ext>
            </a:extLst>
          </p:cNvPr>
          <p:cNvSpPr txBox="1"/>
          <p:nvPr/>
        </p:nvSpPr>
        <p:spPr>
          <a:xfrm>
            <a:off x="401402" y="5437028"/>
            <a:ext cx="518157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/>
              <a:t>Invio cartella clinica al reparto chirurgico di provenienza e conferma di idoneità su sistema </a:t>
            </a:r>
            <a:r>
              <a:rPr lang="it-IT" sz="2200" dirty="0" err="1"/>
              <a:t>Sisar</a:t>
            </a:r>
            <a:endParaRPr lang="it-IT" sz="22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4238C9-E322-489E-B346-46E3EF66014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860645" y="748828"/>
            <a:ext cx="1347579" cy="28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9863D88-B3CD-4A8D-8317-ABFC2C07D190}"/>
              </a:ext>
            </a:extLst>
          </p:cNvPr>
          <p:cNvCxnSpPr>
            <a:cxnSpLocks/>
          </p:cNvCxnSpPr>
          <p:nvPr/>
        </p:nvCxnSpPr>
        <p:spPr>
          <a:xfrm>
            <a:off x="7861110" y="1133548"/>
            <a:ext cx="0" cy="4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B06CFF4-172C-41F5-AA1A-E6195C3EB82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200400" y="1951770"/>
            <a:ext cx="2736376" cy="607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4CFB8F1-7E9A-4464-BCEA-DBA27AE08BB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920276" y="3373809"/>
            <a:ext cx="2031773" cy="51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19CF19B-D5C4-405C-A500-760B4A36394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20276" y="4317490"/>
            <a:ext cx="0" cy="1107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7A19570B-FC32-4CBA-903A-D1DC02BE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3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7B1C2-AF6C-4D55-AB90-1EB847FC16D7}"/>
              </a:ext>
            </a:extLst>
          </p:cNvPr>
          <p:cNvSpPr txBox="1"/>
          <p:nvPr/>
        </p:nvSpPr>
        <p:spPr>
          <a:xfrm>
            <a:off x="727269" y="651531"/>
            <a:ext cx="41333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Inserimento del pz in lista d’attesa </a:t>
            </a:r>
          </a:p>
          <a:p>
            <a:r>
              <a:rPr lang="it-IT" sz="2200" dirty="0"/>
              <a:t>da parte del chirurgo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33B3FD-8F2F-4E02-B26B-18F1E3CB7181}"/>
              </a:ext>
            </a:extLst>
          </p:cNvPr>
          <p:cNvSpPr txBox="1"/>
          <p:nvPr/>
        </p:nvSpPr>
        <p:spPr>
          <a:xfrm>
            <a:off x="6208224" y="364107"/>
            <a:ext cx="5433347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Comunicazione dei nominativi dei pz </a:t>
            </a:r>
          </a:p>
          <a:p>
            <a:r>
              <a:rPr lang="it-IT" sz="2200" dirty="0"/>
              <a:t>al </a:t>
            </a:r>
            <a:r>
              <a:rPr lang="it-IT" sz="2200" dirty="0" err="1"/>
              <a:t>prericovero</a:t>
            </a:r>
            <a:r>
              <a:rPr lang="it-IT" sz="2200" dirty="0"/>
              <a:t> mediante griglia  informatizzata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7B57DC-2FF9-4300-9A6F-E5761DE8367B}"/>
              </a:ext>
            </a:extLst>
          </p:cNvPr>
          <p:cNvSpPr txBox="1"/>
          <p:nvPr/>
        </p:nvSpPr>
        <p:spPr>
          <a:xfrm>
            <a:off x="5936776" y="1567049"/>
            <a:ext cx="611257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Esecuzione del questionario anamnestico telefonico</a:t>
            </a:r>
          </a:p>
          <a:p>
            <a:r>
              <a:rPr lang="it-IT" sz="2200" dirty="0"/>
              <a:t>e prescrizione degli accertamenti necessari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BC5AFF-3F7C-4D73-8091-235D48EF5850}"/>
              </a:ext>
            </a:extLst>
          </p:cNvPr>
          <p:cNvSpPr txBox="1"/>
          <p:nvPr/>
        </p:nvSpPr>
        <p:spPr>
          <a:xfrm>
            <a:off x="730590" y="2604368"/>
            <a:ext cx="6442918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Il giorno del </a:t>
            </a:r>
            <a:r>
              <a:rPr lang="it-IT" sz="2200" dirty="0" err="1"/>
              <a:t>prericovero</a:t>
            </a:r>
            <a:r>
              <a:rPr lang="it-IT" sz="2200" dirty="0"/>
              <a:t> esecuzione degli accertamenti</a:t>
            </a:r>
          </a:p>
          <a:p>
            <a:r>
              <a:rPr lang="it-IT" sz="2200" dirty="0"/>
              <a:t>e visita anestesiologica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50AA0F-B15E-421E-BAA8-8421B0EEE1DC}"/>
              </a:ext>
            </a:extLst>
          </p:cNvPr>
          <p:cNvSpPr txBox="1"/>
          <p:nvPr/>
        </p:nvSpPr>
        <p:spPr>
          <a:xfrm>
            <a:off x="1264487" y="3886603"/>
            <a:ext cx="131157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Pz Idoneo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98CCF9-3B92-45AD-9903-B012D9C9D013}"/>
              </a:ext>
            </a:extLst>
          </p:cNvPr>
          <p:cNvSpPr txBox="1"/>
          <p:nvPr/>
        </p:nvSpPr>
        <p:spPr>
          <a:xfrm>
            <a:off x="401402" y="5437028"/>
            <a:ext cx="518157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/>
              <a:t>Invio cartella clinica al reparto chirurgico di provenienza e conferma di idoneità su sistema </a:t>
            </a:r>
            <a:r>
              <a:rPr lang="it-IT" sz="2200" dirty="0" err="1"/>
              <a:t>Sisar</a:t>
            </a:r>
            <a:endParaRPr lang="it-IT" sz="22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103ABD-F0B0-4144-A4A1-644FF509F166}"/>
              </a:ext>
            </a:extLst>
          </p:cNvPr>
          <p:cNvSpPr txBox="1"/>
          <p:nvPr/>
        </p:nvSpPr>
        <p:spPr>
          <a:xfrm>
            <a:off x="8991602" y="3642795"/>
            <a:ext cx="181972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Pz non Idoneo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E95191-8D58-413B-A416-796D74EA0E05}"/>
              </a:ext>
            </a:extLst>
          </p:cNvPr>
          <p:cNvSpPr txBox="1"/>
          <p:nvPr/>
        </p:nvSpPr>
        <p:spPr>
          <a:xfrm>
            <a:off x="7595547" y="5606305"/>
            <a:ext cx="431849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Prenotazione a cura del </a:t>
            </a:r>
            <a:r>
              <a:rPr lang="it-IT" sz="2200" dirty="0" err="1"/>
              <a:t>prericovero</a:t>
            </a:r>
            <a:r>
              <a:rPr lang="it-IT" sz="2200" dirty="0"/>
              <a:t> </a:t>
            </a:r>
          </a:p>
          <a:p>
            <a:r>
              <a:rPr lang="it-IT" sz="2200" dirty="0"/>
              <a:t>dei nuovi accertamenti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64BC22-123A-48C1-9D54-43E7FB1ACFE1}"/>
              </a:ext>
            </a:extLst>
          </p:cNvPr>
          <p:cNvSpPr txBox="1"/>
          <p:nvPr/>
        </p:nvSpPr>
        <p:spPr>
          <a:xfrm>
            <a:off x="4446395" y="4432861"/>
            <a:ext cx="352365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/>
              <a:t>Rivalutazione anestesiologica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4238C9-E322-489E-B346-46E3EF66014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860645" y="748828"/>
            <a:ext cx="1347579" cy="28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9863D88-B3CD-4A8D-8317-ABFC2C07D190}"/>
              </a:ext>
            </a:extLst>
          </p:cNvPr>
          <p:cNvCxnSpPr>
            <a:cxnSpLocks/>
          </p:cNvCxnSpPr>
          <p:nvPr/>
        </p:nvCxnSpPr>
        <p:spPr>
          <a:xfrm>
            <a:off x="7861110" y="1133548"/>
            <a:ext cx="0" cy="4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B06CFF4-172C-41F5-AA1A-E6195C3EB82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200400" y="1951770"/>
            <a:ext cx="2736376" cy="607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BA209F3-CC22-45FD-9594-5C244FA05F4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952049" y="3373809"/>
            <a:ext cx="5039553" cy="379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4CFB8F1-7E9A-4464-BCEA-DBA27AE08BB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920276" y="3373809"/>
            <a:ext cx="2031773" cy="51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4F18A1F1-0807-471D-84E4-F516D4775B7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9901466" y="4073682"/>
            <a:ext cx="1" cy="153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BCCB1DF1-7F43-4565-8D90-8F7AEAE06A74}"/>
              </a:ext>
            </a:extLst>
          </p:cNvPr>
          <p:cNvCxnSpPr>
            <a:stCxn id="12" idx="1"/>
            <a:endCxn id="8" idx="3"/>
          </p:cNvCxnSpPr>
          <p:nvPr/>
        </p:nvCxnSpPr>
        <p:spPr>
          <a:xfrm flipH="1" flipV="1">
            <a:off x="2576065" y="4102047"/>
            <a:ext cx="1870330" cy="54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AE5CBF2-C0C6-4F2F-A66A-C3AFF818C084}"/>
              </a:ext>
            </a:extLst>
          </p:cNvPr>
          <p:cNvCxnSpPr>
            <a:cxnSpLocks/>
          </p:cNvCxnSpPr>
          <p:nvPr/>
        </p:nvCxnSpPr>
        <p:spPr>
          <a:xfrm flipV="1">
            <a:off x="6959830" y="3987209"/>
            <a:ext cx="2031772" cy="42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19CF19B-D5C4-405C-A500-760B4A36394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20276" y="4317490"/>
            <a:ext cx="0" cy="1107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7A19570B-FC32-4CBA-903A-D1DC02BE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id="{EEDB4606-A2DD-42E3-B8E6-08EF7FDBAEF1}"/>
              </a:ext>
            </a:extLst>
          </p:cNvPr>
          <p:cNvCxnSpPr>
            <a:stCxn id="11" idx="1"/>
          </p:cNvCxnSpPr>
          <p:nvPr/>
        </p:nvCxnSpPr>
        <p:spPr>
          <a:xfrm rot="10800000">
            <a:off x="6879265" y="4871488"/>
            <a:ext cx="716282" cy="1119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6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DBDD524-8370-4E30-9489-EEC8EC99A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98850"/>
              </p:ext>
            </p:extLst>
          </p:nvPr>
        </p:nvGraphicFramePr>
        <p:xfrm>
          <a:off x="1105787" y="1020725"/>
          <a:ext cx="9781953" cy="572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766">
                  <a:extLst>
                    <a:ext uri="{9D8B030D-6E8A-4147-A177-3AD203B41FA5}">
                      <a16:colId xmlns:a16="http://schemas.microsoft.com/office/drawing/2014/main" val="2364912703"/>
                    </a:ext>
                  </a:extLst>
                </a:gridCol>
                <a:gridCol w="4231758">
                  <a:extLst>
                    <a:ext uri="{9D8B030D-6E8A-4147-A177-3AD203B41FA5}">
                      <a16:colId xmlns:a16="http://schemas.microsoft.com/office/drawing/2014/main" val="581178774"/>
                    </a:ext>
                  </a:extLst>
                </a:gridCol>
                <a:gridCol w="4646429">
                  <a:extLst>
                    <a:ext uri="{9D8B030D-6E8A-4147-A177-3AD203B41FA5}">
                      <a16:colId xmlns:a16="http://schemas.microsoft.com/office/drawing/2014/main" val="2106519150"/>
                    </a:ext>
                  </a:extLst>
                </a:gridCol>
              </a:tblGrid>
              <a:tr h="927115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Qualità utili al conseguimento degli obiettivi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Qualità dannose al conseguimento degli obiettivi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81997"/>
                  </a:ext>
                </a:extLst>
              </a:tr>
              <a:tr h="2807881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Elementi </a:t>
                      </a:r>
                    </a:p>
                    <a:p>
                      <a:pPr algn="ctr"/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 forte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Standardizzazione degli esami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dei pazienti completa il percorso entro le 14:00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Accordo interaziendale per consulenze esterne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Punto di vista di partenza chirurgo-centrico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 insufficiente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Difficoltosa adesione dei chirurghi alla procedura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previsto per ambito clinico e day service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Carenza di personale chirurgico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Logistica inadeguata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Assenza di tempi certi di intervento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19106"/>
                  </a:ext>
                </a:extLst>
              </a:tr>
              <a:tr h="1932159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Elementi esterni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Counseling telefonico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Conoscenza da parte del pz del percorso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Logistica inadeguata all’accoglienza e all’attesa del pz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1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Difficoltà attrattiva verso altri specialisti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1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Percezione negativa dell’utenza rispetto alla garanzia di intervento in tempi certi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15201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A6DED7C7-89DA-43AF-A023-1B6540ED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68"/>
            <a:ext cx="10515600" cy="747196"/>
          </a:xfrm>
        </p:spPr>
        <p:txBody>
          <a:bodyPr/>
          <a:lstStyle/>
          <a:p>
            <a:pPr algn="ctr"/>
            <a:r>
              <a:rPr lang="it-IT" dirty="0"/>
              <a:t>SWOT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FECA21-8DF0-47BF-8EF9-D8D2E2655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"/>
            <a:ext cx="1448517" cy="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4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38277</TotalTime>
  <Words>1004</Words>
  <Application>Microsoft Office PowerPoint</Application>
  <PresentationFormat>Widescreen</PresentationFormat>
  <Paragraphs>187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Google Sans</vt:lpstr>
      <vt:lpstr>Söhne</vt:lpstr>
      <vt:lpstr>Trebuchet MS</vt:lpstr>
      <vt:lpstr>Tema di Office</vt:lpstr>
      <vt:lpstr>Presentazione standard di PowerPoint</vt:lpstr>
      <vt:lpstr>Presentazione standard di PowerPoint</vt:lpstr>
      <vt:lpstr>La preospedalizzazione Centralizzata e’….</vt:lpstr>
      <vt:lpstr>Gruppo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SWOT</vt:lpstr>
      <vt:lpstr>Presentazione standard di PowerPoint</vt:lpstr>
      <vt:lpstr>Presentazione standard di PowerPoint</vt:lpstr>
      <vt:lpstr>Presentazione standard di PowerPoint</vt:lpstr>
      <vt:lpstr>Priorità rispetto alle tempistiche </vt:lpstr>
      <vt:lpstr>Presentazione standard di PowerPoint</vt:lpstr>
      <vt:lpstr>Criteri di riprogettazione </vt:lpstr>
      <vt:lpstr>Costituzione di un sistema per la governance che aggiorni le regole e le modalità di verifica </vt:lpstr>
      <vt:lpstr>Criteri per l’integrazione con la piattaforma del blocco operatorio </vt:lpstr>
      <vt:lpstr>Riprogettazione logistica</vt:lpstr>
      <vt:lpstr>Riprogettazione logistica</vt:lpstr>
      <vt:lpstr>Riprogettazione logistica</vt:lpstr>
      <vt:lpstr>Formazione e Confronto periodico</vt:lpstr>
      <vt:lpstr>FCS, fattori critici di successo</vt:lpstr>
      <vt:lpstr>FCS, fattori critici di successo Matrice delle Responsabilità</vt:lpstr>
      <vt:lpstr>Fasi di implementazione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preospedalizzazione Centralizzata e’….</dc:title>
  <dc:creator>Pasquale Piu</dc:creator>
  <cp:lastModifiedBy>Pasquale Piu</cp:lastModifiedBy>
  <cp:revision>24</cp:revision>
  <dcterms:created xsi:type="dcterms:W3CDTF">2023-09-23T06:52:15Z</dcterms:created>
  <dcterms:modified xsi:type="dcterms:W3CDTF">2023-11-14T08:42:29Z</dcterms:modified>
</cp:coreProperties>
</file>