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png" ContentType="image/png"/>
  <Override PartName="/ppt/media/image2.wmf" ContentType="image/x-wmf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3588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Fai clic per spostare la diapositiva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it-IT" sz="1400" spc="-1" strike="noStrike"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it-IT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134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it-IT" sz="1400" spc="-1" strike="noStrike">
                <a:latin typeface="Times New Roman"/>
              </a:defRPr>
            </a:lvl1pPr>
          </a:lstStyle>
          <a:p>
            <a:pPr indent="0" algn="r">
              <a:buNone/>
            </a:pPr>
            <a:fld id="{520E0A51-2952-4934-9298-CD6DE088596D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4278240" y="10156680"/>
            <a:ext cx="3276000" cy="52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EA73B8BE-A727-40DD-AD54-0591D08FFF13}" type="slidenum">
              <a:rPr b="0" lang="it-IT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  <p:sp>
        <p:nvSpPr>
          <p:cNvPr id="233" name="PlaceHolder 1"/>
          <p:cNvSpPr>
            <a:spLocks noGrp="1"/>
          </p:cNvSpPr>
          <p:nvPr>
            <p:ph type="sldImg"/>
          </p:nvPr>
        </p:nvSpPr>
        <p:spPr>
          <a:xfrm>
            <a:off x="216000" y="812880"/>
            <a:ext cx="7124400" cy="4006440"/>
          </a:xfrm>
          <a:prstGeom prst="rect">
            <a:avLst/>
          </a:prstGeom>
          <a:ln w="0">
            <a:noFill/>
          </a:ln>
        </p:spPr>
      </p:sp>
      <p:sp>
        <p:nvSpPr>
          <p:cNvPr id="234" name="CustomShape 3"/>
          <p:cNvSpPr/>
          <p:nvPr/>
        </p:nvSpPr>
        <p:spPr>
          <a:xfrm>
            <a:off x="755640" y="5078520"/>
            <a:ext cx="6046200" cy="48096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4278240" y="10156680"/>
            <a:ext cx="3276000" cy="52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064462BC-B8B6-437E-A01E-63D589F0C285}" type="slidenum">
              <a:rPr b="0" lang="it-IT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  <p:sp>
        <p:nvSpPr>
          <p:cNvPr id="236" name="PlaceHolder 1"/>
          <p:cNvSpPr>
            <a:spLocks noGrp="1"/>
          </p:cNvSpPr>
          <p:nvPr>
            <p:ph type="sldImg"/>
          </p:nvPr>
        </p:nvSpPr>
        <p:spPr>
          <a:xfrm>
            <a:off x="216000" y="812880"/>
            <a:ext cx="7124400" cy="4006440"/>
          </a:xfrm>
          <a:prstGeom prst="rect">
            <a:avLst/>
          </a:prstGeom>
          <a:ln w="0">
            <a:noFill/>
          </a:ln>
        </p:spPr>
      </p:sp>
      <p:sp>
        <p:nvSpPr>
          <p:cNvPr id="237" name="CustomShape 3"/>
          <p:cNvSpPr/>
          <p:nvPr/>
        </p:nvSpPr>
        <p:spPr>
          <a:xfrm>
            <a:off x="755640" y="5078520"/>
            <a:ext cx="6046200" cy="48096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4278240" y="10156680"/>
            <a:ext cx="3276000" cy="52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5F664CAA-CDBE-4158-B0ED-61D540A1E3E1}" type="slidenum">
              <a:rPr b="0" lang="it-IT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  <p:sp>
        <p:nvSpPr>
          <p:cNvPr id="239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22600" cy="4006440"/>
          </a:xfrm>
          <a:prstGeom prst="rect">
            <a:avLst/>
          </a:prstGeom>
          <a:ln w="0">
            <a:noFill/>
          </a:ln>
        </p:spPr>
      </p:sp>
      <p:sp>
        <p:nvSpPr>
          <p:cNvPr id="240" name="CustomShape 3"/>
          <p:cNvSpPr/>
          <p:nvPr/>
        </p:nvSpPr>
        <p:spPr>
          <a:xfrm>
            <a:off x="755640" y="5078520"/>
            <a:ext cx="6046200" cy="48096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4278240" y="10156680"/>
            <a:ext cx="3276000" cy="52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B26C6657-84C4-48F6-A33D-15D3ED658559}" type="slidenum">
              <a:rPr b="0" lang="it-IT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  <p:sp>
        <p:nvSpPr>
          <p:cNvPr id="242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22600" cy="4006440"/>
          </a:xfrm>
          <a:prstGeom prst="rect">
            <a:avLst/>
          </a:prstGeom>
          <a:ln w="0">
            <a:noFill/>
          </a:ln>
        </p:spPr>
      </p:sp>
      <p:sp>
        <p:nvSpPr>
          <p:cNvPr id="243" name="CustomShape 3"/>
          <p:cNvSpPr/>
          <p:nvPr/>
        </p:nvSpPr>
        <p:spPr>
          <a:xfrm>
            <a:off x="755640" y="5078520"/>
            <a:ext cx="6046200" cy="48096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4278240" y="10156680"/>
            <a:ext cx="3276000" cy="52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1E0861F1-E62C-4A5A-97A1-9B3A5D4729C3}" type="slidenum">
              <a:rPr b="0" lang="it-IT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  <p:sp>
        <p:nvSpPr>
          <p:cNvPr id="245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22600" cy="4006440"/>
          </a:xfrm>
          <a:prstGeom prst="rect">
            <a:avLst/>
          </a:prstGeom>
          <a:ln w="0">
            <a:noFill/>
          </a:ln>
        </p:spPr>
      </p:sp>
      <p:sp>
        <p:nvSpPr>
          <p:cNvPr id="246" name="CustomShape 3"/>
          <p:cNvSpPr/>
          <p:nvPr/>
        </p:nvSpPr>
        <p:spPr>
          <a:xfrm>
            <a:off x="755640" y="5078520"/>
            <a:ext cx="6046200" cy="48096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4278240" y="10156680"/>
            <a:ext cx="3276000" cy="52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CA40FDF6-2D1D-4757-A721-DD4D43EBEC00}" type="slidenum">
              <a:rPr b="0" lang="it-IT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  <p:sp>
        <p:nvSpPr>
          <p:cNvPr id="24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120"/>
          </a:xfrm>
          <a:prstGeom prst="rect">
            <a:avLst/>
          </a:prstGeom>
          <a:ln w="0">
            <a:noFill/>
          </a:ln>
        </p:spPr>
      </p:sp>
      <p:sp>
        <p:nvSpPr>
          <p:cNvPr id="249" name="CustomShape 3"/>
          <p:cNvSpPr/>
          <p:nvPr/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CustomShape 4"/>
          <p:cNvSpPr/>
          <p:nvPr/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B11A8E16-66FB-41F5-81CC-D2FC48D5B31C}" type="slidenum">
              <a:rPr b="0" lang="it-IT" sz="12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&lt;numero&gt;</a:t>
            </a:fld>
            <a:endParaRPr b="0" lang="it-IT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096920" y="287280"/>
            <a:ext cx="10053000" cy="669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1096920" y="287280"/>
            <a:ext cx="10053000" cy="669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096920" y="287280"/>
            <a:ext cx="10053000" cy="669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6400800"/>
            <a:ext cx="12189960" cy="455040"/>
          </a:xfrm>
          <a:prstGeom prst="rect">
            <a:avLst/>
          </a:prstGeom>
          <a:solidFill>
            <a:srgbClr val="bd582c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6334200"/>
            <a:ext cx="12189960" cy="64440"/>
          </a:xfrm>
          <a:prstGeom prst="rect">
            <a:avLst/>
          </a:prstGeom>
          <a:solidFill>
            <a:srgbClr val="e48312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Line 3"/>
          <p:cNvSpPr/>
          <p:nvPr/>
        </p:nvSpPr>
        <p:spPr>
          <a:xfrm>
            <a:off x="1193760" y="1738080"/>
            <a:ext cx="9966240" cy="180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3240" y="6400800"/>
            <a:ext cx="12186720" cy="455040"/>
          </a:xfrm>
          <a:prstGeom prst="rect">
            <a:avLst/>
          </a:prstGeom>
          <a:solidFill>
            <a:srgbClr val="bd582c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12186720" cy="61200"/>
          </a:xfrm>
          <a:prstGeom prst="rect">
            <a:avLst/>
          </a:prstGeom>
          <a:solidFill>
            <a:srgbClr val="e48312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Line 6"/>
          <p:cNvSpPr/>
          <p:nvPr/>
        </p:nvSpPr>
        <p:spPr>
          <a:xfrm>
            <a:off x="1207800" y="4343400"/>
            <a:ext cx="9875880" cy="144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3686040" y="6459480"/>
            <a:ext cx="4820760" cy="3628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6400800"/>
            <a:ext cx="12189960" cy="455040"/>
          </a:xfrm>
          <a:prstGeom prst="rect">
            <a:avLst/>
          </a:prstGeom>
          <a:solidFill>
            <a:srgbClr val="bd582c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2"/>
          <p:cNvSpPr/>
          <p:nvPr/>
        </p:nvSpPr>
        <p:spPr>
          <a:xfrm>
            <a:off x="0" y="6334200"/>
            <a:ext cx="12189960" cy="64440"/>
          </a:xfrm>
          <a:prstGeom prst="rect">
            <a:avLst/>
          </a:prstGeom>
          <a:solidFill>
            <a:srgbClr val="e48312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Line 3"/>
          <p:cNvSpPr/>
          <p:nvPr/>
        </p:nvSpPr>
        <p:spPr>
          <a:xfrm>
            <a:off x="1193760" y="1738080"/>
            <a:ext cx="9966240" cy="180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4"/>
          <p:cNvSpPr/>
          <p:nvPr/>
        </p:nvSpPr>
        <p:spPr>
          <a:xfrm>
            <a:off x="3686040" y="6459480"/>
            <a:ext cx="4820760" cy="3628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6400800"/>
            <a:ext cx="12189960" cy="455040"/>
          </a:xfrm>
          <a:prstGeom prst="rect">
            <a:avLst/>
          </a:prstGeom>
          <a:solidFill>
            <a:srgbClr val="bd582c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2"/>
          <p:cNvSpPr/>
          <p:nvPr/>
        </p:nvSpPr>
        <p:spPr>
          <a:xfrm>
            <a:off x="0" y="6334200"/>
            <a:ext cx="12189960" cy="64440"/>
          </a:xfrm>
          <a:prstGeom prst="rect">
            <a:avLst/>
          </a:prstGeom>
          <a:solidFill>
            <a:srgbClr val="e48312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Line 3"/>
          <p:cNvSpPr/>
          <p:nvPr/>
        </p:nvSpPr>
        <p:spPr>
          <a:xfrm>
            <a:off x="1193760" y="1738080"/>
            <a:ext cx="9966240" cy="180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4"/>
          <p:cNvSpPr/>
          <p:nvPr/>
        </p:nvSpPr>
        <p:spPr>
          <a:xfrm>
            <a:off x="3686040" y="6459480"/>
            <a:ext cx="4820760" cy="3628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000" cy="144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44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9.xml"/><Relationship Id="rId4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096920" y="758880"/>
            <a:ext cx="10056240" cy="3563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</a:tabLst>
            </a:pPr>
            <a:r>
              <a:rPr b="0" lang="en-US" sz="4000" spc="-1" strike="noStrike">
                <a:solidFill>
                  <a:srgbClr val="262626"/>
                </a:solidFill>
                <a:latin typeface="Calibri Light"/>
                <a:ea typeface="Microsoft YaHei"/>
              </a:rPr>
              <a:t>Misurazione del Rischio – Allegato 4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100160" y="4456080"/>
            <a:ext cx="10056240" cy="1140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r>
              <a:rPr b="0" lang="it-IT" sz="2400" spc="-1" strike="noStrike">
                <a:solidFill>
                  <a:srgbClr val="637052"/>
                </a:solidFill>
                <a:latin typeface="Calibri Light"/>
                <a:ea typeface="Microsoft YaHei"/>
              </a:rPr>
              <a:t>METODOLOGIA E INDICATORI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endParaRPr b="0" lang="it-IT" sz="2400" spc="-1" strike="noStrike">
              <a:latin typeface="Arial"/>
            </a:endParaRPr>
          </a:p>
        </p:txBody>
      </p:sp>
      <p:pic>
        <p:nvPicPr>
          <p:cNvPr id="137" name="Immagine 136" descr=""/>
          <p:cNvPicPr/>
          <p:nvPr/>
        </p:nvPicPr>
        <p:blipFill>
          <a:blip r:embed="rId1"/>
          <a:stretch/>
        </p:blipFill>
        <p:spPr>
          <a:xfrm>
            <a:off x="9297360" y="360000"/>
            <a:ext cx="2762280" cy="89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096920" y="287280"/>
            <a:ext cx="10326240" cy="1447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</a:tabLst>
            </a:pPr>
            <a:r>
              <a:rPr b="0" lang="en-US" sz="4800" spc="-1" strike="noStrike">
                <a:solidFill>
                  <a:srgbClr val="404040"/>
                </a:solidFill>
                <a:latin typeface="Calibri Light"/>
                <a:ea typeface="Microsoft YaHei"/>
              </a:rPr>
              <a:t>Agenda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839880" y="1844640"/>
            <a:ext cx="10313280" cy="40222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 anchor="t">
            <a:noAutofit/>
          </a:bodyPr>
          <a:p>
            <a:pPr marL="457200" indent="-6120" algn="just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Il presente documento illustra sinteticamente la metodologia attuata da ASL n. 3 di Nuoro che estende la medesima metodologia adottata dall’ex ATS Sardegna a decorrere dal 2019</a:t>
            </a:r>
            <a:endParaRPr b="0" lang="it-IT" sz="2000" spc="-1" strike="noStrike">
              <a:latin typeface="Arial"/>
            </a:endParaRPr>
          </a:p>
          <a:p>
            <a:pPr marL="457200" indent="-6120" algn="just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La misurazione del rischio prevede l’attribuzione di un valore alle due variabili caratterizzanti il rischio stesso:</a:t>
            </a:r>
            <a:endParaRPr b="0" lang="it-IT" sz="2000" spc="-1" strike="noStrike">
              <a:latin typeface="Arial"/>
            </a:endParaRPr>
          </a:p>
          <a:p>
            <a:pPr marL="457200" indent="-6120" algn="just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Times New Roman"/>
              <a:buAutoNum type="arabicParenR"/>
              <a:tabLst>
                <a:tab algn="l" pos="457200"/>
                <a:tab algn="l" pos="905040"/>
                <a:tab algn="l" pos="1353960"/>
                <a:tab algn="l" pos="1803240"/>
                <a:tab algn="l" pos="2252520"/>
                <a:tab algn="l" pos="2701800"/>
                <a:tab algn="l" pos="3151080"/>
                <a:tab algn="l" pos="3600360"/>
                <a:tab algn="l" pos="4049640"/>
                <a:tab algn="l" pos="4498920"/>
                <a:tab algn="l" pos="4948200"/>
                <a:tab algn="l" pos="5397480"/>
                <a:tab algn="l" pos="5846760"/>
                <a:tab algn="l" pos="6296040"/>
                <a:tab algn="l" pos="6745320"/>
                <a:tab algn="l" pos="7194600"/>
                <a:tab algn="l" pos="7643880"/>
                <a:tab algn="l" pos="8093160"/>
                <a:tab algn="l" pos="8542440"/>
                <a:tab algn="l" pos="8991720"/>
                <a:tab algn="l" pos="9441000"/>
                <a:tab algn="l" pos="9883800"/>
              </a:tabLst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 </a:t>
            </a: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La Probabilità che l’evento accada (P);</a:t>
            </a:r>
            <a:endParaRPr b="0" lang="it-IT" sz="2000" spc="-1" strike="noStrike">
              <a:latin typeface="Arial"/>
            </a:endParaRPr>
          </a:p>
          <a:p>
            <a:pPr marL="457200" indent="-6120" algn="just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Times New Roman"/>
              <a:buAutoNum type="arabicParenR"/>
              <a:tabLst>
                <a:tab algn="l" pos="457200"/>
                <a:tab algn="l" pos="905040"/>
                <a:tab algn="l" pos="1353960"/>
                <a:tab algn="l" pos="1803240"/>
                <a:tab algn="l" pos="2252520"/>
                <a:tab algn="l" pos="2701800"/>
                <a:tab algn="l" pos="3151080"/>
                <a:tab algn="l" pos="3600360"/>
                <a:tab algn="l" pos="4049640"/>
                <a:tab algn="l" pos="4498920"/>
                <a:tab algn="l" pos="4948200"/>
                <a:tab algn="l" pos="5397480"/>
                <a:tab algn="l" pos="5846760"/>
                <a:tab algn="l" pos="6296040"/>
                <a:tab algn="l" pos="6745320"/>
                <a:tab algn="l" pos="7194600"/>
                <a:tab algn="l" pos="7643880"/>
                <a:tab algn="l" pos="8093160"/>
                <a:tab algn="l" pos="8542440"/>
                <a:tab algn="l" pos="8991720"/>
                <a:tab algn="l" pos="9441000"/>
                <a:tab algn="l" pos="9883800"/>
              </a:tabLst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 </a:t>
            </a: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Impatto che tale evento genera (I).</a:t>
            </a:r>
            <a:endParaRPr b="0" lang="it-IT" sz="2000" spc="-1" strike="noStrike">
              <a:latin typeface="Arial"/>
            </a:endParaRPr>
          </a:p>
          <a:p>
            <a:pPr marL="457200" indent="-6120" algn="just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L’interazione delle singole variabili consente di definire il livello di rischio del singolo processo.</a:t>
            </a:r>
            <a:endParaRPr b="0" lang="it-IT" sz="2000" spc="-1" strike="noStrike">
              <a:latin typeface="Arial"/>
            </a:endParaRPr>
          </a:p>
          <a:p>
            <a:pPr marL="457200" indent="-6120" algn="just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Per ogni variabile sono stati individuati i fattori di valutazione.</a:t>
            </a:r>
            <a:endParaRPr b="0" lang="it-IT" sz="2000" spc="-1" strike="noStrike">
              <a:latin typeface="Arial"/>
            </a:endParaRPr>
          </a:p>
          <a:p>
            <a:pPr marL="457200" indent="-45216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endParaRPr b="0" lang="it-IT" sz="2000" spc="-1" strike="noStrike">
              <a:latin typeface="Arial"/>
            </a:endParaRPr>
          </a:p>
        </p:txBody>
      </p:sp>
      <p:pic>
        <p:nvPicPr>
          <p:cNvPr id="140" name="Immagine 139" descr=""/>
          <p:cNvPicPr/>
          <p:nvPr/>
        </p:nvPicPr>
        <p:blipFill>
          <a:blip r:embed="rId1"/>
          <a:stretch/>
        </p:blipFill>
        <p:spPr>
          <a:xfrm>
            <a:off x="8820000" y="360000"/>
            <a:ext cx="2762280" cy="89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096920" y="287280"/>
            <a:ext cx="10056240" cy="1447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</a:tabLst>
            </a:pPr>
            <a:r>
              <a:rPr b="0" lang="en-US" sz="4800" spc="-1" strike="noStrike">
                <a:solidFill>
                  <a:srgbClr val="404040"/>
                </a:solidFill>
                <a:latin typeface="Calibri Light"/>
                <a:ea typeface="Microsoft YaHei"/>
              </a:rPr>
              <a:t>Probabilità – fattori di valutazione</a:t>
            </a:r>
            <a:endParaRPr b="0" lang="it-IT" sz="4800" spc="-1" strike="noStrike">
              <a:latin typeface="Arial"/>
            </a:endParaRPr>
          </a:p>
        </p:txBody>
      </p:sp>
      <p:graphicFrame>
        <p:nvGraphicFramePr>
          <p:cNvPr id="142" name="Table 2"/>
          <p:cNvGraphicFramePr/>
          <p:nvPr/>
        </p:nvGraphicFramePr>
        <p:xfrm>
          <a:off x="573120" y="1670040"/>
          <a:ext cx="11183040" cy="4591800"/>
        </p:xfrm>
        <a:graphic>
          <a:graphicData uri="http://schemas.openxmlformats.org/drawingml/2006/table">
            <a:tbl>
              <a:tblPr/>
              <a:tblGrid>
                <a:gridCol w="3016080"/>
                <a:gridCol w="1554120"/>
                <a:gridCol w="1595160"/>
                <a:gridCol w="1715760"/>
                <a:gridCol w="1820520"/>
                <a:gridCol w="1481760"/>
              </a:tblGrid>
              <a:tr h="846000">
                <a:tc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 </a:t>
                      </a: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(1)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Improbabile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 </a:t>
                      </a: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(2)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Poco probabile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 </a:t>
                      </a: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(3)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Probabile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 </a:t>
                      </a: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(4)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Molto probabile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(5)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Altamente probabile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</a:tr>
              <a:tr h="9698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Indice di Discrezionalità del processo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Vincolata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Parzialmente vincolata dalla legge e da atti amministrativi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Parzialmente vincolata solo dalla legge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Parzialmente vincolata solo da atti amministrativi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Altamente discrezionale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</a:tr>
              <a:tr h="5284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Livello di decentralizzazione (UP, filiale, regione)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Regione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ASL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ASL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Dipartimento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Unità operativa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</a:tr>
              <a:tr h="307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Livello di manualità (vs automazione)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Assente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Bassa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Media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Elevata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Solo Manuale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</a:tr>
              <a:tr h="9698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Efficacia dei controlli, per la neutralizzazione dei rischi, sulla base della esperienza pregressa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Il Controllo è un efficace strumento per neutralizzare il rischio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Il Controllo è molto efficace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Il controllo è mediamente efficace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Il Controllo è minimamente efficace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Il Controllo non incide sul rischio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</a:tr>
              <a:tr h="9702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Rilevanza Esterna: il processo ha come destinatari uffici interni alla ATS o utenti e  esterni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Interna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Vantaggi a soggetti esterni di non particolare  rilevanza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Vantaggi a soggetti esterni di media  rilevanza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Vantaggi a soggetti esterni di particolare  rilevanza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Vantaggi a soggetti esterni di elevata rilevanza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</a:tr>
            </a:tbl>
          </a:graphicData>
        </a:graphic>
      </p:graphicFrame>
      <p:pic>
        <p:nvPicPr>
          <p:cNvPr id="143" name="Immagine 142" descr=""/>
          <p:cNvPicPr/>
          <p:nvPr/>
        </p:nvPicPr>
        <p:blipFill>
          <a:blip r:embed="rId1"/>
          <a:stretch/>
        </p:blipFill>
        <p:spPr>
          <a:xfrm>
            <a:off x="9297360" y="360000"/>
            <a:ext cx="2762280" cy="89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1096920" y="287280"/>
            <a:ext cx="10056240" cy="1447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</a:tabLst>
            </a:pPr>
            <a:r>
              <a:rPr b="0" lang="en-US" sz="4800" spc="-1" strike="noStrike">
                <a:solidFill>
                  <a:srgbClr val="404040"/>
                </a:solidFill>
                <a:latin typeface="Calibri Light"/>
                <a:ea typeface="Microsoft YaHei"/>
              </a:rPr>
              <a:t>Impatto – fattori di valutazione</a:t>
            </a:r>
            <a:endParaRPr b="0" lang="it-IT" sz="4800" spc="-1" strike="noStrike">
              <a:latin typeface="Arial"/>
            </a:endParaRPr>
          </a:p>
        </p:txBody>
      </p:sp>
      <p:graphicFrame>
        <p:nvGraphicFramePr>
          <p:cNvPr id="145" name="Table 2"/>
          <p:cNvGraphicFramePr/>
          <p:nvPr/>
        </p:nvGraphicFramePr>
        <p:xfrm>
          <a:off x="887400" y="1819440"/>
          <a:ext cx="10592640" cy="3612600"/>
        </p:xfrm>
        <a:graphic>
          <a:graphicData uri="http://schemas.openxmlformats.org/drawingml/2006/table">
            <a:tbl>
              <a:tblPr/>
              <a:tblGrid>
                <a:gridCol w="2769840"/>
                <a:gridCol w="1763640"/>
                <a:gridCol w="1774800"/>
                <a:gridCol w="1485720"/>
                <a:gridCol w="1495080"/>
                <a:gridCol w="1303920"/>
              </a:tblGrid>
              <a:tr h="528480">
                <a:tc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(1)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Trascurabile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(2)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Basso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(3)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Medio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(4)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Medio/alto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(5)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Alto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</a:tr>
              <a:tr h="9698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Impatto Economico: Sono state  pronunciate sentenze delle Corte conti o sentenze di risarcimento danno o comminate sanzioni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No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SI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</a:tr>
              <a:tr h="307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Numerosità di persone coinvolte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1-2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 </a:t>
                      </a: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tra 3 - 5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Tra 6 -10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 </a:t>
                      </a: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tra 11 -20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Oltre 21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</a:tr>
              <a:tr h="5284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Impatto economico potenziale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Inferiore a 1.000 euro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Tra 1.001 euro e 10.000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Tra 10.001 euro e 50.000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Tra 50.001 euro e 100.000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Oltre 100.001 euro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</a:tr>
              <a:tr h="5284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Livello di collocazione del rischio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Addetto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Incarico di organizzazione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Direttore UOS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Direttore di UOC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Direttore di Dipartimento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</a:tr>
              <a:tr h="7498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Sono stati pubblicati su riviste giornali articoli aventi ad oggetto il processo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No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Non ricordo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Stampa locale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Stampa Nazionale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Stampa internazionale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</a:tr>
            </a:tbl>
          </a:graphicData>
        </a:graphic>
      </p:graphicFrame>
      <p:pic>
        <p:nvPicPr>
          <p:cNvPr id="146" name="Immagine 145" descr=""/>
          <p:cNvPicPr/>
          <p:nvPr/>
        </p:nvPicPr>
        <p:blipFill>
          <a:blip r:embed="rId1"/>
          <a:stretch/>
        </p:blipFill>
        <p:spPr>
          <a:xfrm>
            <a:off x="9297360" y="360000"/>
            <a:ext cx="2762280" cy="89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1096920" y="287280"/>
            <a:ext cx="10056240" cy="1447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</a:tabLst>
            </a:pPr>
            <a:r>
              <a:rPr b="0" lang="en-US" sz="4800" spc="-1" strike="noStrike">
                <a:solidFill>
                  <a:srgbClr val="404040"/>
                </a:solidFill>
                <a:latin typeface="Calibri Light"/>
                <a:ea typeface="Microsoft YaHei"/>
              </a:rPr>
              <a:t>Valutazione del rischio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1096920" y="1846440"/>
            <a:ext cx="10056240" cy="4020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 anchor="t">
            <a:noAutofit/>
          </a:bodyPr>
          <a:p>
            <a:pPr marL="87480" indent="-856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  <a:tabLst>
                <a:tab algn="l" pos="87480"/>
                <a:tab algn="l" pos="534960"/>
                <a:tab algn="l" pos="984240"/>
                <a:tab algn="l" pos="1433520"/>
                <a:tab algn="l" pos="1882800"/>
                <a:tab algn="l" pos="2332080"/>
                <a:tab algn="l" pos="2781360"/>
                <a:tab algn="l" pos="3230640"/>
                <a:tab algn="l" pos="3679920"/>
                <a:tab algn="l" pos="4129200"/>
                <a:tab algn="l" pos="4578480"/>
                <a:tab algn="l" pos="5027760"/>
                <a:tab algn="l" pos="5477040"/>
                <a:tab algn="l" pos="5925960"/>
                <a:tab algn="l" pos="6375240"/>
                <a:tab algn="l" pos="6824520"/>
                <a:tab algn="l" pos="7273800"/>
                <a:tab algn="l" pos="7723080"/>
                <a:tab algn="l" pos="8172360"/>
                <a:tab algn="l" pos="8621640"/>
                <a:tab algn="l" pos="9070920"/>
                <a:tab algn="l" pos="9434520"/>
                <a:tab algn="l" pos="9883800"/>
              </a:tabLst>
            </a:pPr>
            <a:r>
              <a:rPr b="0" lang="en-US" sz="2400" spc="-1" strike="noStrike">
                <a:solidFill>
                  <a:srgbClr val="404040"/>
                </a:solidFill>
                <a:latin typeface="Calibri"/>
                <a:ea typeface="Microsoft YaHei"/>
              </a:rPr>
              <a:t>La probabilità (P) e o l’Impatto (I) sono misurati come la media dei punteggi attribuiti a ciascun fattore.</a:t>
            </a:r>
            <a:endParaRPr b="0" lang="it-IT" sz="2400" spc="-1" strike="noStrike">
              <a:latin typeface="Arial"/>
            </a:endParaRPr>
          </a:p>
          <a:p>
            <a:pPr marL="87480" indent="-856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  <a:tabLst>
                <a:tab algn="l" pos="87480"/>
                <a:tab algn="l" pos="534960"/>
                <a:tab algn="l" pos="984240"/>
                <a:tab algn="l" pos="1433520"/>
                <a:tab algn="l" pos="1882800"/>
                <a:tab algn="l" pos="2332080"/>
                <a:tab algn="l" pos="2781360"/>
                <a:tab algn="l" pos="3230640"/>
                <a:tab algn="l" pos="3679920"/>
                <a:tab algn="l" pos="4129200"/>
                <a:tab algn="l" pos="4578480"/>
                <a:tab algn="l" pos="5027760"/>
                <a:tab algn="l" pos="5477040"/>
                <a:tab algn="l" pos="5925960"/>
                <a:tab algn="l" pos="6375240"/>
                <a:tab algn="l" pos="6824520"/>
                <a:tab algn="l" pos="7273800"/>
                <a:tab algn="l" pos="7723080"/>
                <a:tab algn="l" pos="8172360"/>
                <a:tab algn="l" pos="8621640"/>
                <a:tab algn="l" pos="9070920"/>
                <a:tab algn="l" pos="9434520"/>
                <a:tab algn="l" pos="9883800"/>
              </a:tabLst>
            </a:pPr>
            <a:r>
              <a:rPr b="0" lang="en-US" sz="2400" spc="-1" strike="noStrike">
                <a:solidFill>
                  <a:srgbClr val="404040"/>
                </a:solidFill>
                <a:latin typeface="Calibri"/>
                <a:ea typeface="Microsoft YaHei"/>
              </a:rPr>
              <a:t>L’Indice di Rischio è dato dalla moltiplicazione del valore (medio) di probabilità con il valore (medio) di impatto:</a:t>
            </a: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 </a:t>
            </a:r>
            <a:r>
              <a:rPr b="1" lang="en-US" sz="2400" spc="-1" strike="noStrike">
                <a:solidFill>
                  <a:srgbClr val="404040"/>
                </a:solidFill>
                <a:latin typeface="Calibri"/>
                <a:ea typeface="Microsoft YaHei"/>
              </a:rPr>
              <a:t>IR = P x I</a:t>
            </a:r>
            <a:endParaRPr b="0" lang="it-IT" sz="2400" spc="-1" strike="noStrike">
              <a:latin typeface="Arial"/>
            </a:endParaRPr>
          </a:p>
          <a:p>
            <a:pPr marL="87480" indent="-856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  <a:tabLst>
                <a:tab algn="l" pos="87480"/>
                <a:tab algn="l" pos="534960"/>
                <a:tab algn="l" pos="984240"/>
                <a:tab algn="l" pos="1433520"/>
                <a:tab algn="l" pos="1882800"/>
                <a:tab algn="l" pos="2332080"/>
                <a:tab algn="l" pos="2781360"/>
                <a:tab algn="l" pos="3230640"/>
                <a:tab algn="l" pos="3679920"/>
                <a:tab algn="l" pos="4129200"/>
                <a:tab algn="l" pos="4578480"/>
                <a:tab algn="l" pos="5027760"/>
                <a:tab algn="l" pos="5477040"/>
                <a:tab algn="l" pos="5925960"/>
                <a:tab algn="l" pos="6375240"/>
                <a:tab algn="l" pos="6824520"/>
                <a:tab algn="l" pos="7273800"/>
                <a:tab algn="l" pos="7723080"/>
                <a:tab algn="l" pos="8172360"/>
                <a:tab algn="l" pos="8621640"/>
                <a:tab algn="l" pos="9070920"/>
                <a:tab algn="l" pos="9434520"/>
                <a:tab algn="l" pos="9883800"/>
              </a:tabLst>
            </a:pPr>
            <a:r>
              <a:rPr b="0" lang="en-US" sz="2400" spc="-1" strike="noStrike">
                <a:solidFill>
                  <a:srgbClr val="404040"/>
                </a:solidFill>
                <a:latin typeface="Calibri"/>
                <a:ea typeface="Microsoft YaHei"/>
              </a:rPr>
              <a:t>I Processi sono così classificati:</a:t>
            </a:r>
            <a:endParaRPr b="0" lang="it-IT" sz="2400" spc="-1" strike="noStrike">
              <a:latin typeface="Arial"/>
            </a:endParaRPr>
          </a:p>
          <a:p>
            <a:pPr marL="87480" indent="-856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Wingdings" charset="2"/>
              <a:buChar char=""/>
              <a:tabLst>
                <a:tab algn="l" pos="87480"/>
                <a:tab algn="l" pos="534960"/>
                <a:tab algn="l" pos="984240"/>
                <a:tab algn="l" pos="1433520"/>
                <a:tab algn="l" pos="1882800"/>
                <a:tab algn="l" pos="2332080"/>
                <a:tab algn="l" pos="2781360"/>
                <a:tab algn="l" pos="3230640"/>
                <a:tab algn="l" pos="3679920"/>
                <a:tab algn="l" pos="4129200"/>
                <a:tab algn="l" pos="4578480"/>
                <a:tab algn="l" pos="5027760"/>
                <a:tab algn="l" pos="5477040"/>
                <a:tab algn="l" pos="5925960"/>
                <a:tab algn="l" pos="6375240"/>
                <a:tab algn="l" pos="6824520"/>
                <a:tab algn="l" pos="7273800"/>
                <a:tab algn="l" pos="7723080"/>
                <a:tab algn="l" pos="8172360"/>
                <a:tab algn="l" pos="8621640"/>
                <a:tab algn="l" pos="9070920"/>
                <a:tab algn="l" pos="9434520"/>
                <a:tab algn="l" pos="9883800"/>
              </a:tabLst>
            </a:pPr>
            <a:r>
              <a:rPr b="0" lang="en-US" sz="2400" spc="-1" strike="noStrike">
                <a:solidFill>
                  <a:srgbClr val="404040"/>
                </a:solidFill>
                <a:latin typeface="Calibri"/>
                <a:ea typeface="Microsoft YaHei"/>
              </a:rPr>
              <a:t>   </a:t>
            </a:r>
            <a:r>
              <a:rPr b="1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Rischio Basso</a:t>
            </a:r>
            <a:r>
              <a:rPr b="0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: punteggio inferiore o uguale a 4</a:t>
            </a:r>
            <a:endParaRPr b="0" lang="it-IT" sz="2200" spc="-1" strike="noStrike">
              <a:latin typeface="Arial"/>
            </a:endParaRPr>
          </a:p>
          <a:p>
            <a:pPr marL="87480" indent="-856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Wingdings" charset="2"/>
              <a:buChar char=""/>
              <a:tabLst>
                <a:tab algn="l" pos="87480"/>
                <a:tab algn="l" pos="534960"/>
                <a:tab algn="l" pos="984240"/>
                <a:tab algn="l" pos="1433520"/>
                <a:tab algn="l" pos="1882800"/>
                <a:tab algn="l" pos="2332080"/>
                <a:tab algn="l" pos="2781360"/>
                <a:tab algn="l" pos="3230640"/>
                <a:tab algn="l" pos="3679920"/>
                <a:tab algn="l" pos="4129200"/>
                <a:tab algn="l" pos="4578480"/>
                <a:tab algn="l" pos="5027760"/>
                <a:tab algn="l" pos="5477040"/>
                <a:tab algn="l" pos="5925960"/>
                <a:tab algn="l" pos="6375240"/>
                <a:tab algn="l" pos="6824520"/>
                <a:tab algn="l" pos="7273800"/>
                <a:tab algn="l" pos="7723080"/>
                <a:tab algn="l" pos="8172360"/>
                <a:tab algn="l" pos="8621640"/>
                <a:tab algn="l" pos="9070920"/>
                <a:tab algn="l" pos="9434520"/>
                <a:tab algn="l" pos="9883800"/>
              </a:tabLst>
            </a:pPr>
            <a:r>
              <a:rPr b="0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    </a:t>
            </a:r>
            <a:r>
              <a:rPr b="1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Rischio Medio</a:t>
            </a:r>
            <a:r>
              <a:rPr b="0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: punteggio maggiore o uguale a 5 e inferiore o uguale a 8</a:t>
            </a:r>
            <a:endParaRPr b="0" lang="it-IT" sz="2200" spc="-1" strike="noStrike">
              <a:latin typeface="Arial"/>
            </a:endParaRPr>
          </a:p>
          <a:p>
            <a:pPr marL="87480" indent="-856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Wingdings" charset="2"/>
              <a:buChar char=""/>
              <a:tabLst>
                <a:tab algn="l" pos="87480"/>
                <a:tab algn="l" pos="534960"/>
                <a:tab algn="l" pos="984240"/>
                <a:tab algn="l" pos="1433520"/>
                <a:tab algn="l" pos="1882800"/>
                <a:tab algn="l" pos="2332080"/>
                <a:tab algn="l" pos="2781360"/>
                <a:tab algn="l" pos="3230640"/>
                <a:tab algn="l" pos="3679920"/>
                <a:tab algn="l" pos="4129200"/>
                <a:tab algn="l" pos="4578480"/>
                <a:tab algn="l" pos="5027760"/>
                <a:tab algn="l" pos="5477040"/>
                <a:tab algn="l" pos="5925960"/>
                <a:tab algn="l" pos="6375240"/>
                <a:tab algn="l" pos="6824520"/>
                <a:tab algn="l" pos="7273800"/>
                <a:tab algn="l" pos="7723080"/>
                <a:tab algn="l" pos="8172360"/>
                <a:tab algn="l" pos="8621640"/>
                <a:tab algn="l" pos="9070920"/>
                <a:tab algn="l" pos="9434520"/>
                <a:tab algn="l" pos="9883800"/>
              </a:tabLst>
            </a:pPr>
            <a:r>
              <a:rPr b="0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    </a:t>
            </a:r>
            <a:r>
              <a:rPr b="1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Rischio Medio/Alto</a:t>
            </a:r>
            <a:r>
              <a:rPr b="0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: punteggio maggiore o uguale a 9 e inferiore o uguale a 14</a:t>
            </a:r>
            <a:endParaRPr b="0" lang="it-IT" sz="2200" spc="-1" strike="noStrike">
              <a:latin typeface="Arial"/>
            </a:endParaRPr>
          </a:p>
          <a:p>
            <a:pPr marL="87480" indent="-856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Wingdings" charset="2"/>
              <a:buChar char=""/>
              <a:tabLst>
                <a:tab algn="l" pos="87480"/>
                <a:tab algn="l" pos="534960"/>
                <a:tab algn="l" pos="984240"/>
                <a:tab algn="l" pos="1433520"/>
                <a:tab algn="l" pos="1882800"/>
                <a:tab algn="l" pos="2332080"/>
                <a:tab algn="l" pos="2781360"/>
                <a:tab algn="l" pos="3230640"/>
                <a:tab algn="l" pos="3679920"/>
                <a:tab algn="l" pos="4129200"/>
                <a:tab algn="l" pos="4578480"/>
                <a:tab algn="l" pos="5027760"/>
                <a:tab algn="l" pos="5477040"/>
                <a:tab algn="l" pos="5925960"/>
                <a:tab algn="l" pos="6375240"/>
                <a:tab algn="l" pos="6824520"/>
                <a:tab algn="l" pos="7273800"/>
                <a:tab algn="l" pos="7723080"/>
                <a:tab algn="l" pos="8172360"/>
                <a:tab algn="l" pos="8621640"/>
                <a:tab algn="l" pos="9070920"/>
                <a:tab algn="l" pos="9434520"/>
                <a:tab algn="l" pos="9883800"/>
              </a:tabLst>
            </a:pPr>
            <a:r>
              <a:rPr b="0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    </a:t>
            </a:r>
            <a:r>
              <a:rPr b="1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Rischio Alto</a:t>
            </a:r>
            <a:r>
              <a:rPr b="0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: punteggio maggiore o uguale a 15</a:t>
            </a:r>
            <a:endParaRPr b="0" lang="it-IT" sz="2200" spc="-1" strike="noStrike">
              <a:latin typeface="Arial"/>
            </a:endParaRPr>
          </a:p>
          <a:p>
            <a:pPr marL="87480" indent="-856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 marL="87480" indent="-856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</p:txBody>
      </p:sp>
      <p:pic>
        <p:nvPicPr>
          <p:cNvPr id="149" name="Immagine 148" descr=""/>
          <p:cNvPicPr/>
          <p:nvPr/>
        </p:nvPicPr>
        <p:blipFill>
          <a:blip r:embed="rId1"/>
          <a:stretch/>
        </p:blipFill>
        <p:spPr>
          <a:xfrm>
            <a:off x="9297360" y="360000"/>
            <a:ext cx="2762280" cy="89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1096920" y="287280"/>
            <a:ext cx="10056240" cy="1447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</a:tabLst>
            </a:pPr>
            <a:r>
              <a:rPr b="0" lang="en-US" sz="4800" spc="-1" strike="noStrike">
                <a:solidFill>
                  <a:srgbClr val="404040"/>
                </a:solidFill>
                <a:latin typeface="Calibri Light"/>
                <a:ea typeface="Microsoft YaHei"/>
              </a:rPr>
              <a:t>Misurazione del rischio</a:t>
            </a:r>
            <a:endParaRPr b="0" lang="it-IT" sz="4800" spc="-1" strike="noStrike">
              <a:latin typeface="Arial"/>
            </a:endParaRPr>
          </a:p>
        </p:txBody>
      </p:sp>
      <p:grpSp>
        <p:nvGrpSpPr>
          <p:cNvPr id="151" name="Group 2"/>
          <p:cNvGrpSpPr/>
          <p:nvPr/>
        </p:nvGrpSpPr>
        <p:grpSpPr>
          <a:xfrm>
            <a:off x="886680" y="2171160"/>
            <a:ext cx="9129960" cy="3960720"/>
            <a:chOff x="886680" y="2171160"/>
            <a:chExt cx="9129960" cy="3960720"/>
          </a:xfrm>
        </p:grpSpPr>
        <p:sp>
          <p:nvSpPr>
            <p:cNvPr id="152" name="CustomShape 3"/>
            <p:cNvSpPr/>
            <p:nvPr/>
          </p:nvSpPr>
          <p:spPr>
            <a:xfrm>
              <a:off x="7469280" y="4863960"/>
              <a:ext cx="108216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000ff"/>
                  </a:solidFill>
                  <a:latin typeface="Univers 65 Bold"/>
                  <a:ea typeface="Microsoft YaHei"/>
                </a:rPr>
                <a:t>Probabile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53" name="CustomShape 4"/>
            <p:cNvSpPr/>
            <p:nvPr/>
          </p:nvSpPr>
          <p:spPr>
            <a:xfrm>
              <a:off x="5888160" y="4863960"/>
              <a:ext cx="171720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345e9"/>
                  </a:solidFill>
                  <a:latin typeface="Univers 65 Bold"/>
                  <a:ea typeface="Microsoft YaHei"/>
                </a:rPr>
                <a:t>Medio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54" name="CustomShape 5"/>
            <p:cNvSpPr/>
            <p:nvPr/>
          </p:nvSpPr>
          <p:spPr>
            <a:xfrm>
              <a:off x="8790120" y="4863960"/>
              <a:ext cx="1164600" cy="487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000ff"/>
                  </a:solidFill>
                  <a:latin typeface="Univers 65 Bold"/>
                  <a:ea typeface="Microsoft YaHei"/>
                </a:rPr>
                <a:t>Molto Probabile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55" name="CustomShape 6"/>
            <p:cNvSpPr/>
            <p:nvPr/>
          </p:nvSpPr>
          <p:spPr>
            <a:xfrm>
              <a:off x="3522600" y="4826160"/>
              <a:ext cx="128376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000ff"/>
                  </a:solidFill>
                  <a:latin typeface="Univers 65 Bold"/>
                  <a:ea typeface="Microsoft YaHei"/>
                </a:rPr>
                <a:t>Raro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56" name="CustomShape 7"/>
            <p:cNvSpPr/>
            <p:nvPr/>
          </p:nvSpPr>
          <p:spPr>
            <a:xfrm>
              <a:off x="1776240" y="4772160"/>
              <a:ext cx="1715400" cy="4597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8"/>
            <p:cNvSpPr/>
            <p:nvPr/>
          </p:nvSpPr>
          <p:spPr>
            <a:xfrm>
              <a:off x="4830840" y="4863960"/>
              <a:ext cx="131544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000ff"/>
                  </a:solidFill>
                  <a:latin typeface="Univers 65 Bold"/>
                  <a:ea typeface="Microsoft YaHei"/>
                </a:rPr>
                <a:t>Basso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58" name="CustomShape 9"/>
            <p:cNvSpPr/>
            <p:nvPr/>
          </p:nvSpPr>
          <p:spPr>
            <a:xfrm>
              <a:off x="1749600" y="2495520"/>
              <a:ext cx="1713960" cy="4057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345e9"/>
                  </a:solidFill>
                  <a:latin typeface="Univers 65 Bold"/>
                  <a:ea typeface="Microsoft YaHei"/>
                </a:rPr>
                <a:t>Alto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59" name="CustomShape 10"/>
            <p:cNvSpPr/>
            <p:nvPr/>
          </p:nvSpPr>
          <p:spPr>
            <a:xfrm>
              <a:off x="1773360" y="2938320"/>
              <a:ext cx="171396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345e9"/>
                  </a:solidFill>
                  <a:latin typeface="Univers 65 Bold"/>
                  <a:ea typeface="Microsoft YaHei"/>
                </a:rPr>
                <a:t>Medio/alto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60" name="CustomShape 11"/>
            <p:cNvSpPr/>
            <p:nvPr/>
          </p:nvSpPr>
          <p:spPr>
            <a:xfrm>
              <a:off x="1749600" y="3355920"/>
              <a:ext cx="176472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345e9"/>
                  </a:solidFill>
                  <a:latin typeface="Univers 65 Bold"/>
                  <a:ea typeface="Microsoft YaHei"/>
                </a:rPr>
                <a:t>Medio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61" name="CustomShape 12"/>
            <p:cNvSpPr/>
            <p:nvPr/>
          </p:nvSpPr>
          <p:spPr>
            <a:xfrm>
              <a:off x="1773360" y="3894120"/>
              <a:ext cx="171396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345e9"/>
                  </a:solidFill>
                  <a:latin typeface="Univers 65 Bold"/>
                  <a:ea typeface="Microsoft YaHei"/>
                </a:rPr>
                <a:t>Basso 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62" name="CustomShape 13"/>
            <p:cNvSpPr/>
            <p:nvPr/>
          </p:nvSpPr>
          <p:spPr>
            <a:xfrm>
              <a:off x="1838160" y="4325760"/>
              <a:ext cx="171396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345e9"/>
                  </a:solidFill>
                  <a:latin typeface="Univers 65 Bold"/>
                  <a:ea typeface="Microsoft YaHei"/>
                </a:rPr>
                <a:t>Trascurabile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63" name="CustomShape 14"/>
            <p:cNvSpPr/>
            <p:nvPr/>
          </p:nvSpPr>
          <p:spPr>
            <a:xfrm>
              <a:off x="8704440" y="2413080"/>
              <a:ext cx="1223280" cy="459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e0610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de061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200" spc="-1" strike="noStrike">
                  <a:solidFill>
                    <a:srgbClr val="000000"/>
                  </a:solidFill>
                  <a:latin typeface="Univers 55"/>
                  <a:ea typeface="Microsoft YaHei"/>
                </a:rPr>
                <a:t>Alto</a:t>
              </a:r>
              <a:endParaRPr b="0" lang="it-IT" sz="1200" spc="-1" strike="noStrike">
                <a:latin typeface="Arial"/>
              </a:endParaRPr>
            </a:p>
          </p:txBody>
        </p:sp>
        <p:sp>
          <p:nvSpPr>
            <p:cNvPr id="164" name="CustomShape 15"/>
            <p:cNvSpPr/>
            <p:nvPr/>
          </p:nvSpPr>
          <p:spPr>
            <a:xfrm>
              <a:off x="7377120" y="2413080"/>
              <a:ext cx="1321920" cy="459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000" spc="-1" strike="noStrike">
                  <a:solidFill>
                    <a:srgbClr val="000000"/>
                  </a:solidFill>
                  <a:latin typeface="Univers 55"/>
                  <a:ea typeface="Microsoft YaHei"/>
                </a:rPr>
                <a:t>Alto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165" name="CustomShape 16"/>
            <p:cNvSpPr/>
            <p:nvPr/>
          </p:nvSpPr>
          <p:spPr>
            <a:xfrm>
              <a:off x="6045120" y="2413080"/>
              <a:ext cx="1328040" cy="459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6" name="CustomShape 17"/>
            <p:cNvSpPr/>
            <p:nvPr/>
          </p:nvSpPr>
          <p:spPr>
            <a:xfrm>
              <a:off x="5881680" y="2529000"/>
              <a:ext cx="171396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Alto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67" name="CustomShape 18"/>
            <p:cNvSpPr/>
            <p:nvPr/>
          </p:nvSpPr>
          <p:spPr>
            <a:xfrm>
              <a:off x="8704440" y="2881440"/>
              <a:ext cx="1223280" cy="4615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8" name="CustomShape 19"/>
            <p:cNvSpPr/>
            <p:nvPr/>
          </p:nvSpPr>
          <p:spPr>
            <a:xfrm>
              <a:off x="7377120" y="2881440"/>
              <a:ext cx="1321920" cy="4615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9" name="CustomShape 20"/>
            <p:cNvSpPr/>
            <p:nvPr/>
          </p:nvSpPr>
          <p:spPr>
            <a:xfrm>
              <a:off x="7540560" y="2951280"/>
              <a:ext cx="1010520" cy="4266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Alto</a:t>
              </a:r>
              <a:endParaRPr b="0" lang="it-IT" sz="11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70" name="CustomShape 21"/>
            <p:cNvSpPr/>
            <p:nvPr/>
          </p:nvSpPr>
          <p:spPr>
            <a:xfrm>
              <a:off x="6033960" y="2878200"/>
              <a:ext cx="1328040" cy="459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1" name="CustomShape 22"/>
            <p:cNvSpPr/>
            <p:nvPr/>
          </p:nvSpPr>
          <p:spPr>
            <a:xfrm>
              <a:off x="5881680" y="2944800"/>
              <a:ext cx="171396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Medio Alto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72" name="CustomShape 23"/>
            <p:cNvSpPr/>
            <p:nvPr/>
          </p:nvSpPr>
          <p:spPr>
            <a:xfrm>
              <a:off x="8955000" y="2957400"/>
              <a:ext cx="718560" cy="4266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Alto</a:t>
              </a:r>
              <a:endParaRPr b="0" lang="it-IT" sz="11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73" name="CustomShape 24"/>
            <p:cNvSpPr/>
            <p:nvPr/>
          </p:nvSpPr>
          <p:spPr>
            <a:xfrm>
              <a:off x="8704440" y="3333600"/>
              <a:ext cx="1223280" cy="459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4" name="CustomShape 25"/>
            <p:cNvSpPr/>
            <p:nvPr/>
          </p:nvSpPr>
          <p:spPr>
            <a:xfrm>
              <a:off x="6045120" y="3333600"/>
              <a:ext cx="1328040" cy="459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5" name="CustomShape 26"/>
            <p:cNvSpPr/>
            <p:nvPr/>
          </p:nvSpPr>
          <p:spPr>
            <a:xfrm>
              <a:off x="5854680" y="3394080"/>
              <a:ext cx="176328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Medio Alto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76" name="CustomShape 27"/>
            <p:cNvSpPr/>
            <p:nvPr/>
          </p:nvSpPr>
          <p:spPr>
            <a:xfrm>
              <a:off x="8832960" y="3409920"/>
              <a:ext cx="982080" cy="4266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Alto</a:t>
              </a:r>
              <a:endParaRPr b="0" lang="it-IT" sz="11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77" name="CustomShape 28"/>
            <p:cNvSpPr/>
            <p:nvPr/>
          </p:nvSpPr>
          <p:spPr>
            <a:xfrm>
              <a:off x="8704440" y="3800520"/>
              <a:ext cx="1223280" cy="4615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8" name="CustomShape 29"/>
            <p:cNvSpPr/>
            <p:nvPr/>
          </p:nvSpPr>
          <p:spPr>
            <a:xfrm>
              <a:off x="7377120" y="3800520"/>
              <a:ext cx="1321920" cy="4615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spcBef>
                  <a:spcPts val="550"/>
                </a:spcBef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55"/>
                  <a:ea typeface="Microsoft YaHei"/>
                </a:rPr>
                <a:t>Medio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79" name="CustomShape 30"/>
            <p:cNvSpPr/>
            <p:nvPr/>
          </p:nvSpPr>
          <p:spPr>
            <a:xfrm>
              <a:off x="6045120" y="3800520"/>
              <a:ext cx="1328040" cy="4615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55"/>
                  <a:ea typeface="Microsoft YaHei"/>
                </a:rPr>
                <a:t>Medio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80" name="CustomShape 31"/>
            <p:cNvSpPr/>
            <p:nvPr/>
          </p:nvSpPr>
          <p:spPr>
            <a:xfrm>
              <a:off x="8832960" y="3879720"/>
              <a:ext cx="982080" cy="4266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Medio Alto</a:t>
              </a:r>
              <a:endParaRPr b="0" lang="it-IT" sz="11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81" name="CustomShape 32"/>
            <p:cNvSpPr/>
            <p:nvPr/>
          </p:nvSpPr>
          <p:spPr>
            <a:xfrm>
              <a:off x="8704440" y="4267080"/>
              <a:ext cx="1223280" cy="459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lang="it-IT" sz="1000" spc="-1" strike="noStrike">
                  <a:solidFill>
                    <a:srgbClr val="000000"/>
                  </a:solidFill>
                  <a:latin typeface="Univers 55"/>
                  <a:ea typeface="Microsoft YaHei"/>
                </a:rPr>
                <a:t>Medio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182" name="CustomShape 33"/>
            <p:cNvSpPr/>
            <p:nvPr/>
          </p:nvSpPr>
          <p:spPr>
            <a:xfrm>
              <a:off x="6045120" y="4267080"/>
              <a:ext cx="1328040" cy="4615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4e678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000" spc="-1" strike="noStrike">
                  <a:solidFill>
                    <a:srgbClr val="000000"/>
                  </a:solidFill>
                  <a:latin typeface="Univers 55"/>
                  <a:ea typeface="Microsoft YaHei"/>
                </a:rPr>
                <a:t>Basso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183" name="CustomShape 34"/>
            <p:cNvSpPr/>
            <p:nvPr/>
          </p:nvSpPr>
          <p:spPr>
            <a:xfrm>
              <a:off x="3510000" y="2387520"/>
              <a:ext cx="1315440" cy="5328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Medio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84" name="CustomShape 35"/>
            <p:cNvSpPr/>
            <p:nvPr/>
          </p:nvSpPr>
          <p:spPr>
            <a:xfrm>
              <a:off x="4811760" y="2403360"/>
              <a:ext cx="1221840" cy="4662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83160" rIns="83160" tIns="41760" bIns="4176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Medio -Alto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85" name="CustomShape 36"/>
            <p:cNvSpPr/>
            <p:nvPr/>
          </p:nvSpPr>
          <p:spPr>
            <a:xfrm>
              <a:off x="4827600" y="2878200"/>
              <a:ext cx="1220040" cy="459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spcBef>
                  <a:spcPts val="550"/>
                </a:spcBef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99"/>
                  </a:solidFill>
                  <a:latin typeface="Univers 55"/>
                  <a:ea typeface="Microsoft YaHei"/>
                </a:rPr>
                <a:t>Medio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86" name="CustomShape 37"/>
            <p:cNvSpPr/>
            <p:nvPr/>
          </p:nvSpPr>
          <p:spPr>
            <a:xfrm>
              <a:off x="3497400" y="2874960"/>
              <a:ext cx="1323360" cy="459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7" name="CustomShape 38"/>
            <p:cNvSpPr/>
            <p:nvPr/>
          </p:nvSpPr>
          <p:spPr>
            <a:xfrm>
              <a:off x="3587760" y="2949480"/>
              <a:ext cx="114228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Medio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88" name="CustomShape 39"/>
            <p:cNvSpPr/>
            <p:nvPr/>
          </p:nvSpPr>
          <p:spPr>
            <a:xfrm>
              <a:off x="3492360" y="3340080"/>
              <a:ext cx="1320120" cy="4615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4e678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9" name="CustomShape 40"/>
            <p:cNvSpPr/>
            <p:nvPr/>
          </p:nvSpPr>
          <p:spPr>
            <a:xfrm>
              <a:off x="4818240" y="3809880"/>
              <a:ext cx="1223280" cy="4615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4e678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0" name="CustomShape 41"/>
            <p:cNvSpPr/>
            <p:nvPr/>
          </p:nvSpPr>
          <p:spPr>
            <a:xfrm>
              <a:off x="3492360" y="3809880"/>
              <a:ext cx="1320120" cy="4615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4e678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1" name="CustomShape 42"/>
            <p:cNvSpPr/>
            <p:nvPr/>
          </p:nvSpPr>
          <p:spPr>
            <a:xfrm>
              <a:off x="5114880" y="3886200"/>
              <a:ext cx="70272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Basso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92" name="CustomShape 43"/>
            <p:cNvSpPr/>
            <p:nvPr/>
          </p:nvSpPr>
          <p:spPr>
            <a:xfrm>
              <a:off x="4818240" y="4272120"/>
              <a:ext cx="1223280" cy="459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4e678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3" name="CustomShape 44"/>
            <p:cNvSpPr/>
            <p:nvPr/>
          </p:nvSpPr>
          <p:spPr>
            <a:xfrm>
              <a:off x="3492360" y="4272120"/>
              <a:ext cx="1320120" cy="459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4e678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4" name="CustomShape 45"/>
            <p:cNvSpPr/>
            <p:nvPr/>
          </p:nvSpPr>
          <p:spPr>
            <a:xfrm>
              <a:off x="4889520" y="4341960"/>
              <a:ext cx="112824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Basso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95" name="CustomShape 46"/>
            <p:cNvSpPr/>
            <p:nvPr/>
          </p:nvSpPr>
          <p:spPr>
            <a:xfrm>
              <a:off x="7381800" y="3367080"/>
              <a:ext cx="1315440" cy="4168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Medio Alto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96" name="CustomShape 47"/>
            <p:cNvSpPr/>
            <p:nvPr/>
          </p:nvSpPr>
          <p:spPr>
            <a:xfrm>
              <a:off x="4829040" y="3340080"/>
              <a:ext cx="1220040" cy="459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spcBef>
                  <a:spcPts val="550"/>
                </a:spcBef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99"/>
                  </a:solidFill>
                  <a:latin typeface="Univers 55"/>
                  <a:ea typeface="Microsoft YaHei"/>
                </a:rPr>
                <a:t>Medio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97" name="CustomShape 48"/>
            <p:cNvSpPr/>
            <p:nvPr/>
          </p:nvSpPr>
          <p:spPr>
            <a:xfrm>
              <a:off x="3768840" y="3421080"/>
              <a:ext cx="70128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Basso 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98" name="CustomShape 49"/>
            <p:cNvSpPr/>
            <p:nvPr/>
          </p:nvSpPr>
          <p:spPr>
            <a:xfrm>
              <a:off x="3598920" y="4336920"/>
              <a:ext cx="114408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Basso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99" name="CustomShape 50"/>
            <p:cNvSpPr/>
            <p:nvPr/>
          </p:nvSpPr>
          <p:spPr>
            <a:xfrm>
              <a:off x="3598920" y="3894120"/>
              <a:ext cx="113148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Basso 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200" name="CustomShape 51"/>
            <p:cNvSpPr/>
            <p:nvPr/>
          </p:nvSpPr>
          <p:spPr>
            <a:xfrm>
              <a:off x="4259160" y="5432400"/>
              <a:ext cx="3777840" cy="6994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lang="it-IT" sz="2000" spc="-1" strike="noStrike">
                  <a:solidFill>
                    <a:srgbClr val="404040"/>
                  </a:solidFill>
                  <a:latin typeface="Calibri Light"/>
                  <a:ea typeface="Microsoft YaHei"/>
                </a:rPr>
                <a:t>Probabilità     </a:t>
              </a:r>
              <a:br>
                <a:rPr sz="1800"/>
              </a:br>
              <a:r>
                <a:rPr b="0" lang="it-IT" sz="2000" spc="-1" strike="noStrike">
                  <a:solidFill>
                    <a:srgbClr val="404040"/>
                  </a:solidFill>
                  <a:latin typeface="Calibri Light"/>
                  <a:ea typeface="Microsoft YaHei"/>
                </a:rPr>
                <a:t>Scala da 1 a 5</a:t>
              </a:r>
              <a:endParaRPr b="0" lang="it-IT" sz="2000" spc="-1" strike="noStrike">
                <a:latin typeface="Arial"/>
              </a:endParaRPr>
            </a:p>
          </p:txBody>
        </p:sp>
        <p:sp>
          <p:nvSpPr>
            <p:cNvPr id="201" name="CustomShape 52"/>
            <p:cNvSpPr/>
            <p:nvPr/>
          </p:nvSpPr>
          <p:spPr>
            <a:xfrm rot="16200000">
              <a:off x="-210240" y="3268080"/>
              <a:ext cx="2801520" cy="6073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85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lang="it-IT" sz="2000" spc="-1" strike="noStrike">
                  <a:solidFill>
                    <a:srgbClr val="404040"/>
                  </a:solidFill>
                  <a:latin typeface="Calibri Light"/>
                  <a:ea typeface="Microsoft YaHei"/>
                </a:rPr>
                <a:t>Impatto </a:t>
              </a:r>
              <a:br>
                <a:rPr sz="1800"/>
              </a:br>
              <a:r>
                <a:rPr b="0" lang="it-IT" sz="2000" spc="-1" strike="noStrike">
                  <a:solidFill>
                    <a:srgbClr val="404040"/>
                  </a:solidFill>
                  <a:latin typeface="Calibri Light"/>
                  <a:ea typeface="Microsoft YaHei"/>
                </a:rPr>
                <a:t>Scala da 1a 5</a:t>
              </a:r>
              <a:endParaRPr b="0" lang="it-IT" sz="2000" spc="-1" strike="noStrike">
                <a:latin typeface="Arial"/>
              </a:endParaRPr>
            </a:p>
          </p:txBody>
        </p:sp>
        <p:sp>
          <p:nvSpPr>
            <p:cNvPr id="202" name="Line 53"/>
            <p:cNvSpPr/>
            <p:nvPr/>
          </p:nvSpPr>
          <p:spPr>
            <a:xfrm>
              <a:off x="3509640" y="2387160"/>
              <a:ext cx="360" cy="2365560"/>
            </a:xfrm>
            <a:prstGeom prst="line">
              <a:avLst/>
            </a:prstGeom>
            <a:ln w="19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3" name="CustomShape 54"/>
            <p:cNvSpPr/>
            <p:nvPr/>
          </p:nvSpPr>
          <p:spPr>
            <a:xfrm>
              <a:off x="4567320" y="432576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04" name="CustomShape 55"/>
            <p:cNvSpPr/>
            <p:nvPr/>
          </p:nvSpPr>
          <p:spPr>
            <a:xfrm>
              <a:off x="4567320" y="383220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2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05" name="CustomShape 56"/>
            <p:cNvSpPr/>
            <p:nvPr/>
          </p:nvSpPr>
          <p:spPr>
            <a:xfrm>
              <a:off x="4567320" y="339876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3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06" name="CustomShape 57"/>
            <p:cNvSpPr/>
            <p:nvPr/>
          </p:nvSpPr>
          <p:spPr>
            <a:xfrm>
              <a:off x="4567320" y="292752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4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07" name="CustomShape 58"/>
            <p:cNvSpPr/>
            <p:nvPr/>
          </p:nvSpPr>
          <p:spPr>
            <a:xfrm>
              <a:off x="4567320" y="243036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5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08" name="CustomShape 59"/>
            <p:cNvSpPr/>
            <p:nvPr/>
          </p:nvSpPr>
          <p:spPr>
            <a:xfrm>
              <a:off x="5797440" y="432576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2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09" name="CustomShape 60"/>
            <p:cNvSpPr/>
            <p:nvPr/>
          </p:nvSpPr>
          <p:spPr>
            <a:xfrm>
              <a:off x="7118280" y="428292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3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0" name="CustomShape 61"/>
            <p:cNvSpPr/>
            <p:nvPr/>
          </p:nvSpPr>
          <p:spPr>
            <a:xfrm>
              <a:off x="9671040" y="428292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5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1" name="CustomShape 62"/>
            <p:cNvSpPr/>
            <p:nvPr/>
          </p:nvSpPr>
          <p:spPr>
            <a:xfrm>
              <a:off x="9671040" y="335592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15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2" name="CustomShape 63"/>
            <p:cNvSpPr/>
            <p:nvPr/>
          </p:nvSpPr>
          <p:spPr>
            <a:xfrm>
              <a:off x="9671040" y="385272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10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3" name="CustomShape 64"/>
            <p:cNvSpPr/>
            <p:nvPr/>
          </p:nvSpPr>
          <p:spPr>
            <a:xfrm>
              <a:off x="9671040" y="288432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20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4" name="CustomShape 65"/>
            <p:cNvSpPr/>
            <p:nvPr/>
          </p:nvSpPr>
          <p:spPr>
            <a:xfrm>
              <a:off x="9671040" y="238752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25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5" name="CustomShape 66"/>
            <p:cNvSpPr/>
            <p:nvPr/>
          </p:nvSpPr>
          <p:spPr>
            <a:xfrm>
              <a:off x="8439120" y="238752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20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6" name="CustomShape 67"/>
            <p:cNvSpPr/>
            <p:nvPr/>
          </p:nvSpPr>
          <p:spPr>
            <a:xfrm>
              <a:off x="8439120" y="288432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16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7" name="CustomShape 68"/>
            <p:cNvSpPr/>
            <p:nvPr/>
          </p:nvSpPr>
          <p:spPr>
            <a:xfrm>
              <a:off x="8439120" y="335592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12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8" name="CustomShape 69"/>
            <p:cNvSpPr/>
            <p:nvPr/>
          </p:nvSpPr>
          <p:spPr>
            <a:xfrm>
              <a:off x="8439120" y="378936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8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9" name="CustomShape 70"/>
            <p:cNvSpPr/>
            <p:nvPr/>
          </p:nvSpPr>
          <p:spPr>
            <a:xfrm>
              <a:off x="7118280" y="378936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6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0" name="CustomShape 71"/>
            <p:cNvSpPr/>
            <p:nvPr/>
          </p:nvSpPr>
          <p:spPr>
            <a:xfrm>
              <a:off x="7118280" y="335592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9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1" name="CustomShape 72"/>
            <p:cNvSpPr/>
            <p:nvPr/>
          </p:nvSpPr>
          <p:spPr>
            <a:xfrm>
              <a:off x="7118280" y="288432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12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2" name="CustomShape 73"/>
            <p:cNvSpPr/>
            <p:nvPr/>
          </p:nvSpPr>
          <p:spPr>
            <a:xfrm>
              <a:off x="5797440" y="292752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8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3" name="CustomShape 74"/>
            <p:cNvSpPr/>
            <p:nvPr/>
          </p:nvSpPr>
          <p:spPr>
            <a:xfrm>
              <a:off x="5797440" y="339876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6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4" name="CustomShape 75"/>
            <p:cNvSpPr/>
            <p:nvPr/>
          </p:nvSpPr>
          <p:spPr>
            <a:xfrm>
              <a:off x="5711760" y="243036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10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5" name="CustomShape 76"/>
            <p:cNvSpPr/>
            <p:nvPr/>
          </p:nvSpPr>
          <p:spPr>
            <a:xfrm>
              <a:off x="7118280" y="243036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15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6" name="CustomShape 77"/>
            <p:cNvSpPr/>
            <p:nvPr/>
          </p:nvSpPr>
          <p:spPr>
            <a:xfrm>
              <a:off x="5797440" y="383220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4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7" name="CustomShape 78"/>
            <p:cNvSpPr/>
            <p:nvPr/>
          </p:nvSpPr>
          <p:spPr>
            <a:xfrm>
              <a:off x="7381800" y="4278240"/>
              <a:ext cx="1315440" cy="4726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lang="it-IT" sz="1000" spc="-1" strike="noStrike">
                  <a:solidFill>
                    <a:srgbClr val="000000"/>
                  </a:solidFill>
                  <a:latin typeface="Univers 55"/>
                  <a:ea typeface="Microsoft YaHei"/>
                </a:rPr>
                <a:t>Medio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8" name="CustomShape 79"/>
            <p:cNvSpPr/>
            <p:nvPr/>
          </p:nvSpPr>
          <p:spPr>
            <a:xfrm>
              <a:off x="8439120" y="4325760"/>
              <a:ext cx="34560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4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9" name="Line 80"/>
            <p:cNvSpPr/>
            <p:nvPr/>
          </p:nvSpPr>
          <p:spPr>
            <a:xfrm>
              <a:off x="3509640" y="4755960"/>
              <a:ext cx="6419880" cy="360"/>
            </a:xfrm>
            <a:prstGeom prst="line">
              <a:avLst/>
            </a:prstGeom>
            <a:ln w="19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230" name="Picture 82" descr=""/>
          <p:cNvPicPr/>
          <p:nvPr/>
        </p:nvPicPr>
        <p:blipFill>
          <a:blip r:embed="rId1"/>
          <a:stretch/>
        </p:blipFill>
        <p:spPr>
          <a:xfrm>
            <a:off x="4457880" y="1397160"/>
            <a:ext cx="3261600" cy="4061880"/>
          </a:xfrm>
          <a:prstGeom prst="rect">
            <a:avLst/>
          </a:prstGeom>
          <a:ln w="9525">
            <a:noFill/>
          </a:ln>
        </p:spPr>
      </p:pic>
      <p:pic>
        <p:nvPicPr>
          <p:cNvPr id="231" name="Immagine 230" descr=""/>
          <p:cNvPicPr/>
          <p:nvPr/>
        </p:nvPicPr>
        <p:blipFill>
          <a:blip r:embed="rId2"/>
          <a:stretch/>
        </p:blipFill>
        <p:spPr>
          <a:xfrm>
            <a:off x="9297360" y="360000"/>
            <a:ext cx="2762280" cy="89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3820</TotalTime>
  <Application>LibreOffice/7.4.1.2$Windows_X86_64 LibreOffice_project/3c58a8f3a960df8bc8fd77b461821e42c061c5f0</Application>
  <AppVersion>15.0000</AppVersion>
  <Words>610</Words>
  <Paragraphs>166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2018-05-03T15:31:24Z</dcterms:created>
  <dc:creator>Ugo Porcu</dc:creator>
  <dc:description/>
  <dc:language>it-IT</dc:language>
  <cp:lastModifiedBy/>
  <cp:lastPrinted>1601-01-01T00:00:00Z</cp:lastPrinted>
  <dcterms:modified xsi:type="dcterms:W3CDTF">2024-02-01T10:23:11Z</dcterms:modified>
  <cp:revision>156</cp:revision>
  <dc:subject/>
  <dc:title>Presentazione standard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6</vt:i4>
  </property>
  <property fmtid="{D5CDD505-2E9C-101B-9397-08002B2CF9AE}" pid="7" name="PresentationFormat">
    <vt:lpwstr>Personalizzato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6</vt:i4>
  </property>
</Properties>
</file>